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87"/>
  </p:notesMasterIdLst>
  <p:sldIdLst>
    <p:sldId id="274" r:id="rId2"/>
    <p:sldId id="275" r:id="rId3"/>
    <p:sldId id="278" r:id="rId4"/>
    <p:sldId id="279" r:id="rId5"/>
    <p:sldId id="280" r:id="rId6"/>
    <p:sldId id="283" r:id="rId7"/>
    <p:sldId id="351" r:id="rId8"/>
    <p:sldId id="352" r:id="rId9"/>
    <p:sldId id="286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46" r:id="rId31"/>
    <p:sldId id="348" r:id="rId32"/>
    <p:sldId id="376" r:id="rId33"/>
    <p:sldId id="311" r:id="rId34"/>
    <p:sldId id="313" r:id="rId35"/>
    <p:sldId id="314" r:id="rId36"/>
    <p:sldId id="315" r:id="rId37"/>
    <p:sldId id="317" r:id="rId38"/>
    <p:sldId id="318" r:id="rId39"/>
    <p:sldId id="319" r:id="rId40"/>
    <p:sldId id="320" r:id="rId41"/>
    <p:sldId id="353" r:id="rId42"/>
    <p:sldId id="357" r:id="rId43"/>
    <p:sldId id="358" r:id="rId44"/>
    <p:sldId id="359" r:id="rId45"/>
    <p:sldId id="360" r:id="rId46"/>
    <p:sldId id="355" r:id="rId47"/>
    <p:sldId id="356" r:id="rId48"/>
    <p:sldId id="322" r:id="rId49"/>
    <p:sldId id="336" r:id="rId50"/>
    <p:sldId id="338" r:id="rId51"/>
    <p:sldId id="361" r:id="rId52"/>
    <p:sldId id="373" r:id="rId53"/>
    <p:sldId id="362" r:id="rId54"/>
    <p:sldId id="363" r:id="rId55"/>
    <p:sldId id="364" r:id="rId56"/>
    <p:sldId id="365" r:id="rId57"/>
    <p:sldId id="367" r:id="rId58"/>
    <p:sldId id="368" r:id="rId59"/>
    <p:sldId id="369" r:id="rId60"/>
    <p:sldId id="374" r:id="rId61"/>
    <p:sldId id="370" r:id="rId62"/>
    <p:sldId id="371" r:id="rId63"/>
    <p:sldId id="372" r:id="rId64"/>
    <p:sldId id="375" r:id="rId65"/>
    <p:sldId id="342" r:id="rId66"/>
    <p:sldId id="343" r:id="rId67"/>
    <p:sldId id="344" r:id="rId68"/>
    <p:sldId id="377" r:id="rId69"/>
    <p:sldId id="345" r:id="rId70"/>
    <p:sldId id="321" r:id="rId71"/>
    <p:sldId id="379" r:id="rId72"/>
    <p:sldId id="382" r:id="rId73"/>
    <p:sldId id="378" r:id="rId74"/>
    <p:sldId id="380" r:id="rId75"/>
    <p:sldId id="335" r:id="rId76"/>
    <p:sldId id="381" r:id="rId77"/>
    <p:sldId id="329" r:id="rId78"/>
    <p:sldId id="328" r:id="rId79"/>
    <p:sldId id="383" r:id="rId80"/>
    <p:sldId id="330" r:id="rId81"/>
    <p:sldId id="331" r:id="rId82"/>
    <p:sldId id="332" r:id="rId83"/>
    <p:sldId id="333" r:id="rId84"/>
    <p:sldId id="334" r:id="rId85"/>
    <p:sldId id="384" r:id="rId8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D9D9"/>
    <a:srgbClr val="E8E4E4"/>
    <a:srgbClr val="0079C1"/>
    <a:srgbClr val="177EC5"/>
    <a:srgbClr val="404040"/>
    <a:srgbClr val="F4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78495"/>
  </p:normalViewPr>
  <p:slideViewPr>
    <p:cSldViewPr snapToGrid="0" snapToObjects="1">
      <p:cViewPr varScale="1">
        <p:scale>
          <a:sx n="99" d="100"/>
          <a:sy n="99" d="100"/>
        </p:scale>
        <p:origin x="816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-3858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notesMaster" Target="notesMasters/notesMaster1.xml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DDA21E-28F9-429C-875C-CFE3ACB8D770}" type="datetimeFigureOut">
              <a:rPr lang="en-US" smtClean="0"/>
              <a:t>6/16/17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2B9C4-3265-4C64-80EB-D0107FD08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888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79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Benefits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Maximizes autonomy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Completely independent delivery pipelines</a:t>
            </a:r>
          </a:p>
          <a:p>
            <a:pPr marL="0" indent="0">
              <a:buFont typeface="Arial" charset="0"/>
              <a:buNone/>
            </a:pPr>
            <a:r>
              <a:rPr lang="en-US" dirty="0" smtClean="0"/>
              <a:t>Drawbacks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Exposes the "man behind the curtain" 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Not necessarily a seamless experience for the customer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Difficult to share anything more substantial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73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408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426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462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016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24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106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687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tags" Target="../tags/tag3.xml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tags" Target="../tags/tag5.xml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6/16/17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36004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6/16/17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6/16/17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>
          <a:xfrm flipV="1">
            <a:off x="0" y="3431458"/>
            <a:ext cx="12192000" cy="34265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3431461"/>
            <a:ext cx="12192000" cy="1362075"/>
          </a:xfrm>
          <a:noFill/>
        </p:spPr>
        <p:txBody>
          <a:bodyPr anchor="ctr"/>
          <a:lstStyle>
            <a:lvl1pPr algn="ctr">
              <a:defRPr sz="4000" b="0" strike="noStrike" cap="none" normalizeH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409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>
          <a:xfrm flipV="1">
            <a:off x="0" y="3431458"/>
            <a:ext cx="12192000" cy="34265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3431461"/>
            <a:ext cx="12192000" cy="1362075"/>
          </a:xfrm>
          <a:noFill/>
        </p:spPr>
        <p:txBody>
          <a:bodyPr anchor="ctr"/>
          <a:lstStyle>
            <a:lvl1pPr algn="ctr">
              <a:defRPr sz="4000" b="0" strike="noStrike" cap="none" normalizeH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505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6/16/17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6/16/17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6/16/17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6/16/17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6/16/17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6/16/17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6/16/17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6/16/17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44DB1-568E-4964-A02F-CCDCEAA70EF3}" type="datetimeFigureOut">
              <a:rPr lang="en-US" smtClean="0"/>
              <a:t>6/16/17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66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686" r:id="rId12"/>
    <p:sldLayoutId id="214748368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Relationship Id="rId6" Type="http://schemas.openxmlformats.org/officeDocument/2006/relationships/image" Target="../media/image1.gif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0" Type="http://schemas.openxmlformats.org/officeDocument/2006/relationships/image" Target="../media/image5.tiff"/><Relationship Id="rId11" Type="http://schemas.openxmlformats.org/officeDocument/2006/relationships/image" Target="../media/image6.tiff"/><Relationship Id="rId1" Type="http://schemas.openxmlformats.org/officeDocument/2006/relationships/tags" Target="../tags/tag6.xml"/><Relationship Id="rId2" Type="http://schemas.openxmlformats.org/officeDocument/2006/relationships/tags" Target="../tags/tag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tif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tif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tif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slideLayout" Target="../slideLayouts/slideLayout4.xml"/><Relationship Id="rId3" Type="http://schemas.openxmlformats.org/officeDocument/2006/relationships/image" Target="../media/image27.tif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Relationship Id="rId6" Type="http://schemas.openxmlformats.org/officeDocument/2006/relationships/image" Target="../media/image1.gif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0" Type="http://schemas.openxmlformats.org/officeDocument/2006/relationships/image" Target="../media/image5.tiff"/><Relationship Id="rId11" Type="http://schemas.openxmlformats.org/officeDocument/2006/relationships/image" Target="../media/image6.tiff"/><Relationship Id="rId1" Type="http://schemas.openxmlformats.org/officeDocument/2006/relationships/tags" Target="../tags/tag10.xml"/><Relationship Id="rId2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70969"/>
            <a:ext cx="8691327" cy="2387600"/>
          </a:xfrm>
        </p:spPr>
        <p:txBody>
          <a:bodyPr anchor="t">
            <a:noAutofit/>
          </a:bodyPr>
          <a:lstStyle/>
          <a:p>
            <a:r>
              <a:rPr lang="en-US" sz="5400" dirty="0">
                <a:solidFill>
                  <a:prstClr val="black"/>
                </a:solidFill>
              </a:rPr>
              <a:t>Composite </a:t>
            </a:r>
            <a:r>
              <a:rPr lang="en-US" sz="5400" dirty="0" smtClean="0">
                <a:solidFill>
                  <a:prstClr val="black"/>
                </a:solidFill>
              </a:rPr>
              <a:t>UIs</a:t>
            </a:r>
            <a:r>
              <a:rPr lang="en-US" sz="5400" dirty="0">
                <a:solidFill>
                  <a:prstClr val="black"/>
                </a:solidFill>
              </a:rPr>
              <a:t>:</a:t>
            </a:r>
            <a:br>
              <a:rPr lang="en-US" sz="5400" dirty="0">
                <a:solidFill>
                  <a:prstClr val="black"/>
                </a:solidFill>
              </a:rPr>
            </a:br>
            <a:r>
              <a:rPr lang="en-US" sz="5400" dirty="0">
                <a:solidFill>
                  <a:prstClr val="black"/>
                </a:solidFill>
              </a:rPr>
              <a:t>The </a:t>
            </a:r>
            <a:r>
              <a:rPr lang="en-US" sz="5400" dirty="0" err="1">
                <a:solidFill>
                  <a:prstClr val="black"/>
                </a:solidFill>
              </a:rPr>
              <a:t>Microservices</a:t>
            </a:r>
            <a:r>
              <a:rPr lang="en-US" sz="5400" dirty="0">
                <a:solidFill>
                  <a:prstClr val="black"/>
                </a:solidFill>
              </a:rPr>
              <a:t> Last Mile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Jimmy </a:t>
            </a:r>
            <a:r>
              <a:rPr lang="en-US" dirty="0" err="1" smtClean="0"/>
              <a:t>Bogard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jbogard</a:t>
            </a:r>
            <a:endParaRPr lang="en-US" dirty="0" smtClean="0"/>
          </a:p>
          <a:p>
            <a:r>
              <a:rPr lang="en-US" dirty="0" smtClean="0"/>
              <a:t>github.com/</a:t>
            </a:r>
            <a:r>
              <a:rPr lang="en-US" dirty="0" err="1" smtClean="0"/>
              <a:t>jbogard</a:t>
            </a:r>
            <a:endParaRPr lang="en-US" dirty="0"/>
          </a:p>
          <a:p>
            <a:r>
              <a:rPr lang="en-US" dirty="0" err="1" smtClean="0"/>
              <a:t>jimmybogard.com</a:t>
            </a:r>
            <a:endParaRPr lang="en-US" dirty="0" smtClean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30" y="4632329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lostechies.com/wp-content/themes/lostechies/images/lostechies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433" y="5489579"/>
            <a:ext cx="6047539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73" y="4783848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storage.pardot.com/52582/22896/headspring_web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440" y="4685622"/>
            <a:ext cx="3183567" cy="5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6760" y="5405709"/>
            <a:ext cx="1052054" cy="1052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34052" y="5489579"/>
            <a:ext cx="916667" cy="916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087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72966" y="399393"/>
            <a:ext cx="2427889" cy="2175641"/>
            <a:chOff x="472966" y="399393"/>
            <a:chExt cx="2427889" cy="2175641"/>
          </a:xfrm>
        </p:grpSpPr>
        <p:sp>
          <p:nvSpPr>
            <p:cNvPr id="4" name="Rectangle 3"/>
            <p:cNvSpPr/>
            <p:nvPr/>
          </p:nvSpPr>
          <p:spPr>
            <a:xfrm>
              <a:off x="472966" y="399393"/>
              <a:ext cx="2427889" cy="217564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smtClean="0">
                  <a:latin typeface="+mj-lt"/>
                </a:rPr>
                <a:t>Sales</a:t>
              </a:r>
              <a:endParaRPr lang="en-US">
                <a:latin typeface="+mj-lt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704193" y="578069"/>
              <a:ext cx="746235" cy="5885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latin typeface="+mj-lt"/>
                </a:rPr>
                <a:t>MVC</a:t>
              </a:r>
              <a:endParaRPr lang="en-US">
                <a:latin typeface="+mj-lt"/>
              </a:endParaRPr>
            </a:p>
          </p:txBody>
        </p:sp>
        <p:sp>
          <p:nvSpPr>
            <p:cNvPr id="7" name="Can 6"/>
            <p:cNvSpPr/>
            <p:nvPr/>
          </p:nvSpPr>
          <p:spPr>
            <a:xfrm>
              <a:off x="1933903" y="1550275"/>
              <a:ext cx="630620" cy="75674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>
                  <a:latin typeface="+mj-lt"/>
                </a:rPr>
                <a:t>SQL</a:t>
              </a:r>
              <a:endParaRPr lang="en-US" sz="1600">
                <a:latin typeface="+mj-l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686910" y="3725916"/>
            <a:ext cx="2427889" cy="2175641"/>
            <a:chOff x="472966" y="399393"/>
            <a:chExt cx="2427889" cy="2175641"/>
          </a:xfrm>
        </p:grpSpPr>
        <p:sp>
          <p:nvSpPr>
            <p:cNvPr id="10" name="Rectangle 9"/>
            <p:cNvSpPr/>
            <p:nvPr/>
          </p:nvSpPr>
          <p:spPr>
            <a:xfrm>
              <a:off x="472966" y="399393"/>
              <a:ext cx="2427889" cy="217564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dirty="0" smtClean="0">
                  <a:latin typeface="+mj-lt"/>
                </a:rPr>
                <a:t>Orders</a:t>
              </a:r>
              <a:endParaRPr lang="en-US" dirty="0">
                <a:latin typeface="+mj-lt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04193" y="578069"/>
              <a:ext cx="746235" cy="58857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12" name="Can 11"/>
            <p:cNvSpPr/>
            <p:nvPr/>
          </p:nvSpPr>
          <p:spPr>
            <a:xfrm>
              <a:off x="1933903" y="1550275"/>
              <a:ext cx="630620" cy="756745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+mj-l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976649" y="993228"/>
            <a:ext cx="2427889" cy="2175641"/>
            <a:chOff x="472966" y="399393"/>
            <a:chExt cx="2427889" cy="2175641"/>
          </a:xfrm>
        </p:grpSpPr>
        <p:sp>
          <p:nvSpPr>
            <p:cNvPr id="14" name="Rectangle 13"/>
            <p:cNvSpPr/>
            <p:nvPr/>
          </p:nvSpPr>
          <p:spPr>
            <a:xfrm>
              <a:off x="472966" y="399393"/>
              <a:ext cx="2427889" cy="21756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dirty="0" smtClean="0">
                  <a:latin typeface="+mj-lt"/>
                </a:rPr>
                <a:t>Shipping</a:t>
              </a:r>
              <a:endParaRPr lang="en-US" dirty="0">
                <a:latin typeface="+mj-lt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04193" y="578069"/>
              <a:ext cx="746235" cy="58857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+mj-lt"/>
                </a:rPr>
                <a:t>Win</a:t>
              </a:r>
              <a:endParaRPr lang="en-US" dirty="0">
                <a:latin typeface="+mj-lt"/>
              </a:endParaRPr>
            </a:p>
          </p:txBody>
        </p:sp>
        <p:sp>
          <p:nvSpPr>
            <p:cNvPr id="16" name="Can 15"/>
            <p:cNvSpPr/>
            <p:nvPr/>
          </p:nvSpPr>
          <p:spPr>
            <a:xfrm>
              <a:off x="1933903" y="1550275"/>
              <a:ext cx="630620" cy="756745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+mj-lt"/>
                </a:rPr>
                <a:t>SQL</a:t>
              </a:r>
              <a:endParaRPr lang="en-US" sz="1600" dirty="0">
                <a:latin typeface="+mj-lt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09" y="3962836"/>
            <a:ext cx="472090" cy="4720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202" y="5158936"/>
            <a:ext cx="585910" cy="405743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8660524" y="2575034"/>
            <a:ext cx="2427889" cy="2175641"/>
            <a:chOff x="472966" y="399393"/>
            <a:chExt cx="2427889" cy="2175641"/>
          </a:xfrm>
        </p:grpSpPr>
        <p:sp>
          <p:nvSpPr>
            <p:cNvPr id="20" name="Rectangle 19"/>
            <p:cNvSpPr/>
            <p:nvPr/>
          </p:nvSpPr>
          <p:spPr>
            <a:xfrm>
              <a:off x="472966" y="399393"/>
              <a:ext cx="2427889" cy="2175641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dirty="0" smtClean="0">
                  <a:latin typeface="+mj-lt"/>
                </a:rPr>
                <a:t>ERP</a:t>
              </a:r>
              <a:endParaRPr lang="en-US" dirty="0">
                <a:latin typeface="+mj-lt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04193" y="578069"/>
              <a:ext cx="746235" cy="58857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+mj-lt"/>
                </a:rPr>
                <a:t>???</a:t>
              </a:r>
              <a:endParaRPr lang="en-US" dirty="0">
                <a:latin typeface="+mj-lt"/>
              </a:endParaRPr>
            </a:p>
          </p:txBody>
        </p:sp>
        <p:sp>
          <p:nvSpPr>
            <p:cNvPr id="22" name="Can 21"/>
            <p:cNvSpPr/>
            <p:nvPr/>
          </p:nvSpPr>
          <p:spPr>
            <a:xfrm>
              <a:off x="1933903" y="1550275"/>
              <a:ext cx="630620" cy="756745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+mj-lt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2640" y="3920357"/>
            <a:ext cx="528261" cy="48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6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72966" y="399393"/>
            <a:ext cx="2427889" cy="2175641"/>
            <a:chOff x="472966" y="399393"/>
            <a:chExt cx="2427889" cy="2175641"/>
          </a:xfrm>
        </p:grpSpPr>
        <p:sp>
          <p:nvSpPr>
            <p:cNvPr id="4" name="Rectangle 3"/>
            <p:cNvSpPr/>
            <p:nvPr/>
          </p:nvSpPr>
          <p:spPr>
            <a:xfrm>
              <a:off x="472966" y="399393"/>
              <a:ext cx="2427889" cy="217564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smtClean="0">
                  <a:latin typeface="+mj-lt"/>
                </a:rPr>
                <a:t>Sales</a:t>
              </a:r>
              <a:endParaRPr lang="en-US">
                <a:latin typeface="+mj-lt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704193" y="578069"/>
              <a:ext cx="746235" cy="5885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latin typeface="+mj-lt"/>
                </a:rPr>
                <a:t>MVC</a:t>
              </a:r>
              <a:endParaRPr lang="en-US">
                <a:latin typeface="+mj-lt"/>
              </a:endParaRPr>
            </a:p>
          </p:txBody>
        </p:sp>
        <p:sp>
          <p:nvSpPr>
            <p:cNvPr id="7" name="Can 6"/>
            <p:cNvSpPr/>
            <p:nvPr/>
          </p:nvSpPr>
          <p:spPr>
            <a:xfrm>
              <a:off x="1933903" y="1550275"/>
              <a:ext cx="630620" cy="75674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>
                  <a:latin typeface="+mj-lt"/>
                </a:rPr>
                <a:t>SQL</a:t>
              </a:r>
              <a:endParaRPr lang="en-US" sz="1600">
                <a:latin typeface="+mj-l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686910" y="3725916"/>
            <a:ext cx="2427889" cy="2175641"/>
            <a:chOff x="472966" y="399393"/>
            <a:chExt cx="2427889" cy="2175641"/>
          </a:xfrm>
        </p:grpSpPr>
        <p:sp>
          <p:nvSpPr>
            <p:cNvPr id="10" name="Rectangle 9"/>
            <p:cNvSpPr/>
            <p:nvPr/>
          </p:nvSpPr>
          <p:spPr>
            <a:xfrm>
              <a:off x="472966" y="399393"/>
              <a:ext cx="2427889" cy="217564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dirty="0" smtClean="0">
                  <a:latin typeface="+mj-lt"/>
                </a:rPr>
                <a:t>Orders</a:t>
              </a:r>
              <a:endParaRPr lang="en-US" dirty="0">
                <a:latin typeface="+mj-lt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04193" y="578069"/>
              <a:ext cx="746235" cy="58857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12" name="Can 11"/>
            <p:cNvSpPr/>
            <p:nvPr/>
          </p:nvSpPr>
          <p:spPr>
            <a:xfrm>
              <a:off x="1933903" y="1550275"/>
              <a:ext cx="630620" cy="756745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+mj-l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976649" y="993228"/>
            <a:ext cx="2427889" cy="2175641"/>
            <a:chOff x="472966" y="399393"/>
            <a:chExt cx="2427889" cy="2175641"/>
          </a:xfrm>
        </p:grpSpPr>
        <p:sp>
          <p:nvSpPr>
            <p:cNvPr id="14" name="Rectangle 13"/>
            <p:cNvSpPr/>
            <p:nvPr/>
          </p:nvSpPr>
          <p:spPr>
            <a:xfrm>
              <a:off x="472966" y="399393"/>
              <a:ext cx="2427889" cy="21756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dirty="0" smtClean="0">
                  <a:latin typeface="+mj-lt"/>
                </a:rPr>
                <a:t>Shipping</a:t>
              </a:r>
              <a:endParaRPr lang="en-US" dirty="0">
                <a:latin typeface="+mj-lt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04193" y="578069"/>
              <a:ext cx="746235" cy="58857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+mj-lt"/>
                </a:rPr>
                <a:t>Win</a:t>
              </a:r>
              <a:endParaRPr lang="en-US" dirty="0">
                <a:latin typeface="+mj-lt"/>
              </a:endParaRPr>
            </a:p>
          </p:txBody>
        </p:sp>
        <p:sp>
          <p:nvSpPr>
            <p:cNvPr id="16" name="Can 15"/>
            <p:cNvSpPr/>
            <p:nvPr/>
          </p:nvSpPr>
          <p:spPr>
            <a:xfrm>
              <a:off x="1933903" y="1550275"/>
              <a:ext cx="630620" cy="756745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+mj-lt"/>
                </a:rPr>
                <a:t>SQL</a:t>
              </a:r>
              <a:endParaRPr lang="en-US" sz="1600" dirty="0">
                <a:latin typeface="+mj-lt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09" y="3962836"/>
            <a:ext cx="472090" cy="4720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202" y="5158936"/>
            <a:ext cx="585910" cy="405743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8660524" y="2575034"/>
            <a:ext cx="2427889" cy="2175641"/>
            <a:chOff x="472966" y="399393"/>
            <a:chExt cx="2427889" cy="2175641"/>
          </a:xfrm>
        </p:grpSpPr>
        <p:sp>
          <p:nvSpPr>
            <p:cNvPr id="20" name="Rectangle 19"/>
            <p:cNvSpPr/>
            <p:nvPr/>
          </p:nvSpPr>
          <p:spPr>
            <a:xfrm>
              <a:off x="472966" y="399393"/>
              <a:ext cx="2427889" cy="2175641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dirty="0" smtClean="0">
                  <a:latin typeface="+mj-lt"/>
                </a:rPr>
                <a:t>ERP</a:t>
              </a:r>
              <a:endParaRPr lang="en-US" dirty="0">
                <a:latin typeface="+mj-lt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04193" y="578069"/>
              <a:ext cx="746235" cy="58857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+mj-lt"/>
                </a:rPr>
                <a:t>???</a:t>
              </a:r>
              <a:endParaRPr lang="en-US" dirty="0">
                <a:latin typeface="+mj-lt"/>
              </a:endParaRPr>
            </a:p>
          </p:txBody>
        </p:sp>
        <p:sp>
          <p:nvSpPr>
            <p:cNvPr id="22" name="Can 21"/>
            <p:cNvSpPr/>
            <p:nvPr/>
          </p:nvSpPr>
          <p:spPr>
            <a:xfrm>
              <a:off x="1933903" y="1550275"/>
              <a:ext cx="630620" cy="756745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+mj-lt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2640" y="3920357"/>
            <a:ext cx="528261" cy="489608"/>
          </a:xfrm>
          <a:prstGeom prst="rect">
            <a:avLst/>
          </a:prstGeom>
        </p:spPr>
      </p:pic>
      <p:sp>
        <p:nvSpPr>
          <p:cNvPr id="3" name="Smiley Face 2"/>
          <p:cNvSpPr/>
          <p:nvPr/>
        </p:nvSpPr>
        <p:spPr>
          <a:xfrm>
            <a:off x="2002219" y="651641"/>
            <a:ext cx="446692" cy="45194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miley Face 22"/>
          <p:cNvSpPr/>
          <p:nvPr/>
        </p:nvSpPr>
        <p:spPr>
          <a:xfrm>
            <a:off x="3239811" y="3975099"/>
            <a:ext cx="446692" cy="451945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miley Face 23"/>
          <p:cNvSpPr/>
          <p:nvPr/>
        </p:nvSpPr>
        <p:spPr>
          <a:xfrm>
            <a:off x="6529550" y="1240220"/>
            <a:ext cx="446692" cy="451945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miley Face 24"/>
          <p:cNvSpPr/>
          <p:nvPr/>
        </p:nvSpPr>
        <p:spPr>
          <a:xfrm>
            <a:off x="10213424" y="2822026"/>
            <a:ext cx="446692" cy="451945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6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72966" y="399393"/>
            <a:ext cx="2427889" cy="2175641"/>
            <a:chOff x="472966" y="399393"/>
            <a:chExt cx="2427889" cy="2175641"/>
          </a:xfrm>
        </p:grpSpPr>
        <p:sp>
          <p:nvSpPr>
            <p:cNvPr id="4" name="Rectangle 3"/>
            <p:cNvSpPr/>
            <p:nvPr/>
          </p:nvSpPr>
          <p:spPr>
            <a:xfrm>
              <a:off x="472966" y="399393"/>
              <a:ext cx="2427889" cy="217564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smtClean="0">
                  <a:latin typeface="+mj-lt"/>
                </a:rPr>
                <a:t>Sales</a:t>
              </a:r>
              <a:endParaRPr lang="en-US">
                <a:latin typeface="+mj-lt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704193" y="578069"/>
              <a:ext cx="746235" cy="5885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latin typeface="+mj-lt"/>
                </a:rPr>
                <a:t>MVC</a:t>
              </a:r>
              <a:endParaRPr lang="en-US">
                <a:latin typeface="+mj-lt"/>
              </a:endParaRPr>
            </a:p>
          </p:txBody>
        </p:sp>
        <p:sp>
          <p:nvSpPr>
            <p:cNvPr id="7" name="Can 6"/>
            <p:cNvSpPr/>
            <p:nvPr/>
          </p:nvSpPr>
          <p:spPr>
            <a:xfrm>
              <a:off x="1933903" y="1550275"/>
              <a:ext cx="630620" cy="75674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>
                  <a:latin typeface="+mj-lt"/>
                </a:rPr>
                <a:t>SQL</a:t>
              </a:r>
              <a:endParaRPr lang="en-US" sz="1600">
                <a:latin typeface="+mj-l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686910" y="3725916"/>
            <a:ext cx="2427889" cy="2175641"/>
            <a:chOff x="472966" y="399393"/>
            <a:chExt cx="2427889" cy="2175641"/>
          </a:xfrm>
        </p:grpSpPr>
        <p:sp>
          <p:nvSpPr>
            <p:cNvPr id="10" name="Rectangle 9"/>
            <p:cNvSpPr/>
            <p:nvPr/>
          </p:nvSpPr>
          <p:spPr>
            <a:xfrm>
              <a:off x="472966" y="399393"/>
              <a:ext cx="2427889" cy="217564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dirty="0" smtClean="0">
                  <a:latin typeface="+mj-lt"/>
                </a:rPr>
                <a:t>Orders</a:t>
              </a:r>
              <a:endParaRPr lang="en-US" dirty="0">
                <a:latin typeface="+mj-lt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04193" y="578069"/>
              <a:ext cx="746235" cy="58857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12" name="Can 11"/>
            <p:cNvSpPr/>
            <p:nvPr/>
          </p:nvSpPr>
          <p:spPr>
            <a:xfrm>
              <a:off x="1933903" y="1550275"/>
              <a:ext cx="630620" cy="756745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+mj-l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976649" y="993228"/>
            <a:ext cx="2427889" cy="2175641"/>
            <a:chOff x="472966" y="399393"/>
            <a:chExt cx="2427889" cy="2175641"/>
          </a:xfrm>
        </p:grpSpPr>
        <p:sp>
          <p:nvSpPr>
            <p:cNvPr id="14" name="Rectangle 13"/>
            <p:cNvSpPr/>
            <p:nvPr/>
          </p:nvSpPr>
          <p:spPr>
            <a:xfrm>
              <a:off x="472966" y="399393"/>
              <a:ext cx="2427889" cy="21756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dirty="0" smtClean="0">
                  <a:latin typeface="+mj-lt"/>
                </a:rPr>
                <a:t>Shipping</a:t>
              </a:r>
              <a:endParaRPr lang="en-US" dirty="0">
                <a:latin typeface="+mj-lt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04193" y="578069"/>
              <a:ext cx="746235" cy="58857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+mj-lt"/>
                </a:rPr>
                <a:t>Win</a:t>
              </a:r>
              <a:endParaRPr lang="en-US" dirty="0">
                <a:latin typeface="+mj-lt"/>
              </a:endParaRPr>
            </a:p>
          </p:txBody>
        </p:sp>
        <p:sp>
          <p:nvSpPr>
            <p:cNvPr id="16" name="Can 15"/>
            <p:cNvSpPr/>
            <p:nvPr/>
          </p:nvSpPr>
          <p:spPr>
            <a:xfrm>
              <a:off x="1933903" y="1550275"/>
              <a:ext cx="630620" cy="756745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+mj-lt"/>
                </a:rPr>
                <a:t>SQL</a:t>
              </a:r>
              <a:endParaRPr lang="en-US" sz="1600" dirty="0">
                <a:latin typeface="+mj-lt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09" y="3962836"/>
            <a:ext cx="472090" cy="4720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202" y="5158936"/>
            <a:ext cx="585910" cy="405743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8660524" y="2575034"/>
            <a:ext cx="2427889" cy="2175641"/>
            <a:chOff x="472966" y="399393"/>
            <a:chExt cx="2427889" cy="2175641"/>
          </a:xfrm>
        </p:grpSpPr>
        <p:sp>
          <p:nvSpPr>
            <p:cNvPr id="20" name="Rectangle 19"/>
            <p:cNvSpPr/>
            <p:nvPr/>
          </p:nvSpPr>
          <p:spPr>
            <a:xfrm>
              <a:off x="472966" y="399393"/>
              <a:ext cx="2427889" cy="2175641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dirty="0" smtClean="0">
                  <a:latin typeface="+mj-lt"/>
                </a:rPr>
                <a:t>ERP</a:t>
              </a:r>
              <a:endParaRPr lang="en-US" dirty="0">
                <a:latin typeface="+mj-lt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04193" y="578069"/>
              <a:ext cx="746235" cy="58857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+mj-lt"/>
                </a:rPr>
                <a:t>???</a:t>
              </a:r>
              <a:endParaRPr lang="en-US" dirty="0">
                <a:latin typeface="+mj-lt"/>
              </a:endParaRPr>
            </a:p>
          </p:txBody>
        </p:sp>
        <p:sp>
          <p:nvSpPr>
            <p:cNvPr id="22" name="Can 21"/>
            <p:cNvSpPr/>
            <p:nvPr/>
          </p:nvSpPr>
          <p:spPr>
            <a:xfrm>
              <a:off x="1933903" y="1550275"/>
              <a:ext cx="630620" cy="756745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+mj-lt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2640" y="3920357"/>
            <a:ext cx="528261" cy="489608"/>
          </a:xfrm>
          <a:prstGeom prst="rect">
            <a:avLst/>
          </a:prstGeom>
        </p:spPr>
      </p:pic>
      <p:sp>
        <p:nvSpPr>
          <p:cNvPr id="3" name="Smiley Face 2"/>
          <p:cNvSpPr/>
          <p:nvPr/>
        </p:nvSpPr>
        <p:spPr>
          <a:xfrm>
            <a:off x="2002219" y="651641"/>
            <a:ext cx="446692" cy="45194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miley Face 22"/>
          <p:cNvSpPr/>
          <p:nvPr/>
        </p:nvSpPr>
        <p:spPr>
          <a:xfrm>
            <a:off x="3239811" y="3975099"/>
            <a:ext cx="446692" cy="451945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miley Face 23"/>
          <p:cNvSpPr/>
          <p:nvPr/>
        </p:nvSpPr>
        <p:spPr>
          <a:xfrm>
            <a:off x="6529550" y="1240220"/>
            <a:ext cx="446692" cy="451945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miley Face 24"/>
          <p:cNvSpPr/>
          <p:nvPr/>
        </p:nvSpPr>
        <p:spPr>
          <a:xfrm>
            <a:off x="10213424" y="2822026"/>
            <a:ext cx="446692" cy="451945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4" idx="2"/>
            <a:endCxn id="10" idx="0"/>
          </p:cNvCxnSpPr>
          <p:nvPr/>
        </p:nvCxnSpPr>
        <p:spPr>
          <a:xfrm>
            <a:off x="1686911" y="2575034"/>
            <a:ext cx="1213944" cy="115088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0" idx="3"/>
            <a:endCxn id="14" idx="2"/>
          </p:cNvCxnSpPr>
          <p:nvPr/>
        </p:nvCxnSpPr>
        <p:spPr>
          <a:xfrm flipV="1">
            <a:off x="4114799" y="3168869"/>
            <a:ext cx="2075795" cy="164486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0" idx="3"/>
            <a:endCxn id="20" idx="1"/>
          </p:cNvCxnSpPr>
          <p:nvPr/>
        </p:nvCxnSpPr>
        <p:spPr>
          <a:xfrm flipV="1">
            <a:off x="4114799" y="3662855"/>
            <a:ext cx="4545725" cy="115088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1"/>
            <a:endCxn id="14" idx="3"/>
          </p:cNvCxnSpPr>
          <p:nvPr/>
        </p:nvCxnSpPr>
        <p:spPr>
          <a:xfrm flipH="1" flipV="1">
            <a:off x="7404538" y="2081049"/>
            <a:ext cx="1255986" cy="158180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14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Autonomy is "easy</a:t>
            </a:r>
            <a:r>
              <a:rPr lang="en-US" dirty="0"/>
              <a:t>"</a:t>
            </a:r>
            <a:r>
              <a:rPr lang="en-US" dirty="0" smtClean="0"/>
              <a:t> for backend services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3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boundaries can follow Conway's law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organization that designs a system (defined broadly) will produce a design whose structure is a copy of the organization's communication structure.</a:t>
            </a:r>
          </a:p>
        </p:txBody>
      </p:sp>
    </p:spTree>
    <p:extLst>
      <p:ext uri="{BB962C8B-B14F-4D97-AF65-F5344CB8AC3E}">
        <p14:creationId xmlns:p14="http://schemas.microsoft.com/office/powerpoint/2010/main" val="157829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72966" y="399393"/>
            <a:ext cx="2427889" cy="2175641"/>
            <a:chOff x="472966" y="399393"/>
            <a:chExt cx="2427889" cy="2175641"/>
          </a:xfrm>
        </p:grpSpPr>
        <p:sp>
          <p:nvSpPr>
            <p:cNvPr id="4" name="Rectangle 3"/>
            <p:cNvSpPr/>
            <p:nvPr/>
          </p:nvSpPr>
          <p:spPr>
            <a:xfrm>
              <a:off x="472966" y="399393"/>
              <a:ext cx="2427889" cy="217564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smtClean="0">
                  <a:latin typeface="+mj-lt"/>
                </a:rPr>
                <a:t>Sales</a:t>
              </a:r>
              <a:endParaRPr lang="en-US">
                <a:latin typeface="+mj-lt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704193" y="578069"/>
              <a:ext cx="746235" cy="5885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latin typeface="+mj-lt"/>
                </a:rPr>
                <a:t>MVC</a:t>
              </a:r>
              <a:endParaRPr lang="en-US">
                <a:latin typeface="+mj-lt"/>
              </a:endParaRPr>
            </a:p>
          </p:txBody>
        </p:sp>
        <p:sp>
          <p:nvSpPr>
            <p:cNvPr id="7" name="Can 6"/>
            <p:cNvSpPr/>
            <p:nvPr/>
          </p:nvSpPr>
          <p:spPr>
            <a:xfrm>
              <a:off x="1933903" y="1550275"/>
              <a:ext cx="630620" cy="75674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>
                  <a:latin typeface="+mj-lt"/>
                </a:rPr>
                <a:t>SQL</a:t>
              </a:r>
              <a:endParaRPr lang="en-US" sz="1600">
                <a:latin typeface="+mj-l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686910" y="3725916"/>
            <a:ext cx="2427889" cy="2175641"/>
            <a:chOff x="472966" y="399393"/>
            <a:chExt cx="2427889" cy="2175641"/>
          </a:xfrm>
        </p:grpSpPr>
        <p:sp>
          <p:nvSpPr>
            <p:cNvPr id="10" name="Rectangle 9"/>
            <p:cNvSpPr/>
            <p:nvPr/>
          </p:nvSpPr>
          <p:spPr>
            <a:xfrm>
              <a:off x="472966" y="399393"/>
              <a:ext cx="2427889" cy="217564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dirty="0" smtClean="0">
                  <a:latin typeface="+mj-lt"/>
                </a:rPr>
                <a:t>Orders</a:t>
              </a:r>
              <a:endParaRPr lang="en-US" dirty="0">
                <a:latin typeface="+mj-lt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04193" y="578069"/>
              <a:ext cx="746235" cy="58857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12" name="Can 11"/>
            <p:cNvSpPr/>
            <p:nvPr/>
          </p:nvSpPr>
          <p:spPr>
            <a:xfrm>
              <a:off x="1933903" y="1550275"/>
              <a:ext cx="630620" cy="756745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+mj-l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976649" y="993228"/>
            <a:ext cx="2427889" cy="2175641"/>
            <a:chOff x="472966" y="399393"/>
            <a:chExt cx="2427889" cy="2175641"/>
          </a:xfrm>
        </p:grpSpPr>
        <p:sp>
          <p:nvSpPr>
            <p:cNvPr id="14" name="Rectangle 13"/>
            <p:cNvSpPr/>
            <p:nvPr/>
          </p:nvSpPr>
          <p:spPr>
            <a:xfrm>
              <a:off x="472966" y="399393"/>
              <a:ext cx="2427889" cy="21756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dirty="0" smtClean="0">
                  <a:latin typeface="+mj-lt"/>
                </a:rPr>
                <a:t>Shipping</a:t>
              </a:r>
              <a:endParaRPr lang="en-US" dirty="0">
                <a:latin typeface="+mj-lt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04193" y="578069"/>
              <a:ext cx="746235" cy="58857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+mj-lt"/>
                </a:rPr>
                <a:t>Win</a:t>
              </a:r>
              <a:endParaRPr lang="en-US" dirty="0">
                <a:latin typeface="+mj-lt"/>
              </a:endParaRPr>
            </a:p>
          </p:txBody>
        </p:sp>
        <p:sp>
          <p:nvSpPr>
            <p:cNvPr id="16" name="Can 15"/>
            <p:cNvSpPr/>
            <p:nvPr/>
          </p:nvSpPr>
          <p:spPr>
            <a:xfrm>
              <a:off x="1933903" y="1550275"/>
              <a:ext cx="630620" cy="756745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+mj-lt"/>
                </a:rPr>
                <a:t>SQL</a:t>
              </a:r>
              <a:endParaRPr lang="en-US" sz="1600" dirty="0">
                <a:latin typeface="+mj-lt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09" y="3962836"/>
            <a:ext cx="472090" cy="4720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202" y="5158936"/>
            <a:ext cx="585910" cy="405743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8660524" y="2575034"/>
            <a:ext cx="2427889" cy="2175641"/>
            <a:chOff x="472966" y="399393"/>
            <a:chExt cx="2427889" cy="2175641"/>
          </a:xfrm>
        </p:grpSpPr>
        <p:sp>
          <p:nvSpPr>
            <p:cNvPr id="20" name="Rectangle 19"/>
            <p:cNvSpPr/>
            <p:nvPr/>
          </p:nvSpPr>
          <p:spPr>
            <a:xfrm>
              <a:off x="472966" y="399393"/>
              <a:ext cx="2427889" cy="2175641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dirty="0" smtClean="0">
                  <a:latin typeface="+mj-lt"/>
                </a:rPr>
                <a:t>ERP</a:t>
              </a:r>
              <a:endParaRPr lang="en-US" dirty="0">
                <a:latin typeface="+mj-lt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04193" y="578069"/>
              <a:ext cx="746235" cy="58857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+mj-lt"/>
                </a:rPr>
                <a:t>???</a:t>
              </a:r>
              <a:endParaRPr lang="en-US" dirty="0">
                <a:latin typeface="+mj-lt"/>
              </a:endParaRPr>
            </a:p>
          </p:txBody>
        </p:sp>
        <p:sp>
          <p:nvSpPr>
            <p:cNvPr id="22" name="Can 21"/>
            <p:cNvSpPr/>
            <p:nvPr/>
          </p:nvSpPr>
          <p:spPr>
            <a:xfrm>
              <a:off x="1933903" y="1550275"/>
              <a:ext cx="630620" cy="756745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+mj-lt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2640" y="3920357"/>
            <a:ext cx="528261" cy="489608"/>
          </a:xfrm>
          <a:prstGeom prst="rect">
            <a:avLst/>
          </a:prstGeom>
        </p:spPr>
      </p:pic>
      <p:sp>
        <p:nvSpPr>
          <p:cNvPr id="3" name="Smiley Face 2"/>
          <p:cNvSpPr/>
          <p:nvPr/>
        </p:nvSpPr>
        <p:spPr>
          <a:xfrm>
            <a:off x="2002219" y="651641"/>
            <a:ext cx="446692" cy="45194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miley Face 22"/>
          <p:cNvSpPr/>
          <p:nvPr/>
        </p:nvSpPr>
        <p:spPr>
          <a:xfrm>
            <a:off x="3239811" y="3975099"/>
            <a:ext cx="446692" cy="451945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miley Face 23"/>
          <p:cNvSpPr/>
          <p:nvPr/>
        </p:nvSpPr>
        <p:spPr>
          <a:xfrm>
            <a:off x="6529550" y="1240220"/>
            <a:ext cx="446692" cy="451945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miley Face 24"/>
          <p:cNvSpPr/>
          <p:nvPr/>
        </p:nvSpPr>
        <p:spPr>
          <a:xfrm>
            <a:off x="10213424" y="2822026"/>
            <a:ext cx="446692" cy="451945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4" idx="2"/>
            <a:endCxn id="10" idx="0"/>
          </p:cNvCxnSpPr>
          <p:nvPr/>
        </p:nvCxnSpPr>
        <p:spPr>
          <a:xfrm>
            <a:off x="1686911" y="2575034"/>
            <a:ext cx="1213944" cy="115088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0" idx="3"/>
            <a:endCxn id="14" idx="2"/>
          </p:cNvCxnSpPr>
          <p:nvPr/>
        </p:nvCxnSpPr>
        <p:spPr>
          <a:xfrm flipV="1">
            <a:off x="4114799" y="3168869"/>
            <a:ext cx="2075795" cy="164486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0" idx="3"/>
            <a:endCxn id="20" idx="1"/>
          </p:cNvCxnSpPr>
          <p:nvPr/>
        </p:nvCxnSpPr>
        <p:spPr>
          <a:xfrm flipV="1">
            <a:off x="4114799" y="3662855"/>
            <a:ext cx="4545725" cy="115088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1"/>
            <a:endCxn id="14" idx="3"/>
          </p:cNvCxnSpPr>
          <p:nvPr/>
        </p:nvCxnSpPr>
        <p:spPr>
          <a:xfrm flipH="1" flipV="1">
            <a:off x="7404538" y="2081049"/>
            <a:ext cx="1255986" cy="158180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954111" y="5412828"/>
            <a:ext cx="51343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smtClean="0">
                <a:latin typeface="+mj-lt"/>
              </a:rPr>
              <a:t>1900 to now</a:t>
            </a:r>
            <a:endParaRPr lang="en-US" sz="5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637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 styles and constraints remain the same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16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Latency has shrunk</a:t>
            </a:r>
            <a:br>
              <a:rPr lang="en-US" dirty="0" smtClean="0"/>
            </a:br>
            <a:r>
              <a:rPr lang="en-US" dirty="0" smtClean="0"/>
              <a:t>(but is not zero)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8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 long as we don’t make silly choices, it should "just work"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See: Fallacies of Distributed Computing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9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Jimmy aren't we supposed to talk about Composite UIs????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4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Brief </a:t>
            </a:r>
            <a:r>
              <a:rPr lang="en-US" dirty="0" err="1" smtClean="0"/>
              <a:t>Microservices</a:t>
            </a:r>
            <a:r>
              <a:rPr lang="en-US" dirty="0" smtClean="0"/>
              <a:t> Interlude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72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Composite UI circa 1900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4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177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536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fundamental compositional challenges remain the same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40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"last mile" problem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Delivering services to the final end-user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21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"last mile" is the most important part!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</a:t>
            </a:r>
            <a:r>
              <a:rPr lang="en-US" dirty="0" smtClean="0"/>
              <a:t>can't </a:t>
            </a:r>
            <a:r>
              <a:rPr lang="en-US" dirty="0" smtClean="0"/>
              <a:t>ignore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32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72966" y="399393"/>
            <a:ext cx="2427889" cy="2175641"/>
            <a:chOff x="472966" y="399393"/>
            <a:chExt cx="2427889" cy="2175641"/>
          </a:xfrm>
        </p:grpSpPr>
        <p:grpSp>
          <p:nvGrpSpPr>
            <p:cNvPr id="8" name="Group 7"/>
            <p:cNvGrpSpPr/>
            <p:nvPr/>
          </p:nvGrpSpPr>
          <p:grpSpPr>
            <a:xfrm>
              <a:off x="472966" y="399393"/>
              <a:ext cx="2427889" cy="2175641"/>
              <a:chOff x="472966" y="399393"/>
              <a:chExt cx="2427889" cy="2175641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472966" y="399393"/>
                <a:ext cx="2427889" cy="217564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r>
                  <a:rPr lang="en-US" smtClean="0">
                    <a:latin typeface="+mj-lt"/>
                  </a:rPr>
                  <a:t>Sales</a:t>
                </a:r>
                <a:endParaRPr lang="en-US">
                  <a:latin typeface="+mj-lt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704193" y="578069"/>
                <a:ext cx="746235" cy="58857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>
                    <a:latin typeface="+mj-lt"/>
                  </a:rPr>
                  <a:t>MVC</a:t>
                </a:r>
                <a:endParaRPr lang="en-US">
                  <a:latin typeface="+mj-lt"/>
                </a:endParaRPr>
              </a:p>
            </p:txBody>
          </p:sp>
          <p:sp>
            <p:nvSpPr>
              <p:cNvPr id="7" name="Can 6"/>
              <p:cNvSpPr/>
              <p:nvPr/>
            </p:nvSpPr>
            <p:spPr>
              <a:xfrm>
                <a:off x="1933903" y="1550275"/>
                <a:ext cx="630620" cy="756745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smtClean="0">
                    <a:latin typeface="+mj-lt"/>
                  </a:rPr>
                  <a:t>SQL</a:t>
                </a:r>
                <a:endParaRPr lang="en-US" sz="1600">
                  <a:latin typeface="+mj-lt"/>
                </a:endParaRPr>
              </a:p>
            </p:txBody>
          </p:sp>
        </p:grpSp>
        <p:sp>
          <p:nvSpPr>
            <p:cNvPr id="3" name="Smiley Face 2"/>
            <p:cNvSpPr/>
            <p:nvPr/>
          </p:nvSpPr>
          <p:spPr>
            <a:xfrm>
              <a:off x="2002219" y="651641"/>
              <a:ext cx="446692" cy="451945"/>
            </a:xfrm>
            <a:prstGeom prst="smileyFac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686910" y="3725916"/>
            <a:ext cx="2427889" cy="2175641"/>
            <a:chOff x="1686910" y="3725916"/>
            <a:chExt cx="2427889" cy="2175641"/>
          </a:xfrm>
        </p:grpSpPr>
        <p:grpSp>
          <p:nvGrpSpPr>
            <p:cNvPr id="5" name="Group 4"/>
            <p:cNvGrpSpPr/>
            <p:nvPr/>
          </p:nvGrpSpPr>
          <p:grpSpPr>
            <a:xfrm>
              <a:off x="1686910" y="3725916"/>
              <a:ext cx="2427889" cy="2175641"/>
              <a:chOff x="1686910" y="3725916"/>
              <a:chExt cx="2427889" cy="2175641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1686910" y="3725916"/>
                <a:ext cx="2427889" cy="2175641"/>
                <a:chOff x="472966" y="399393"/>
                <a:chExt cx="2427889" cy="2175641"/>
              </a:xfrm>
            </p:grpSpPr>
            <p:sp>
              <p:nvSpPr>
                <p:cNvPr id="10" name="Rectangle 9"/>
                <p:cNvSpPr/>
                <p:nvPr/>
              </p:nvSpPr>
              <p:spPr>
                <a:xfrm>
                  <a:off x="472966" y="399393"/>
                  <a:ext cx="2427889" cy="2175641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b"/>
                <a:lstStyle/>
                <a:p>
                  <a:r>
                    <a:rPr lang="en-US" dirty="0" smtClean="0">
                      <a:latin typeface="+mj-lt"/>
                    </a:rPr>
                    <a:t>Orders</a:t>
                  </a:r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704193" y="578069"/>
                  <a:ext cx="746235" cy="588579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12" name="Can 11"/>
                <p:cNvSpPr/>
                <p:nvPr/>
              </p:nvSpPr>
              <p:spPr>
                <a:xfrm>
                  <a:off x="1933903" y="1550275"/>
                  <a:ext cx="630620" cy="756745"/>
                </a:xfrm>
                <a:prstGeom prst="can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+mj-lt"/>
                  </a:endParaRPr>
                </a:p>
              </p:txBody>
            </p:sp>
          </p:grp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55209" y="3962836"/>
                <a:ext cx="472090" cy="47209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70202" y="5158936"/>
                <a:ext cx="585910" cy="405743"/>
              </a:xfrm>
              <a:prstGeom prst="rect">
                <a:avLst/>
              </a:prstGeom>
            </p:spPr>
          </p:pic>
        </p:grpSp>
        <p:sp>
          <p:nvSpPr>
            <p:cNvPr id="23" name="Smiley Face 22"/>
            <p:cNvSpPr/>
            <p:nvPr/>
          </p:nvSpPr>
          <p:spPr>
            <a:xfrm>
              <a:off x="3239811" y="3975099"/>
              <a:ext cx="446692" cy="451945"/>
            </a:xfrm>
            <a:prstGeom prst="smileyFac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976649" y="993228"/>
            <a:ext cx="2427889" cy="2175641"/>
            <a:chOff x="4976649" y="993228"/>
            <a:chExt cx="2427889" cy="2175641"/>
          </a:xfrm>
        </p:grpSpPr>
        <p:grpSp>
          <p:nvGrpSpPr>
            <p:cNvPr id="13" name="Group 12"/>
            <p:cNvGrpSpPr/>
            <p:nvPr/>
          </p:nvGrpSpPr>
          <p:grpSpPr>
            <a:xfrm>
              <a:off x="4976649" y="993228"/>
              <a:ext cx="2427889" cy="2175641"/>
              <a:chOff x="472966" y="399393"/>
              <a:chExt cx="2427889" cy="2175641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472966" y="399393"/>
                <a:ext cx="2427889" cy="2175641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r>
                  <a:rPr lang="en-US" dirty="0" smtClean="0">
                    <a:latin typeface="+mj-lt"/>
                  </a:rPr>
                  <a:t>Shipping</a:t>
                </a:r>
                <a:endParaRPr lang="en-US" dirty="0">
                  <a:latin typeface="+mj-lt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704193" y="578069"/>
                <a:ext cx="746235" cy="588579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+mj-lt"/>
                  </a:rPr>
                  <a:t>Win</a:t>
                </a:r>
                <a:endParaRPr lang="en-US" dirty="0">
                  <a:latin typeface="+mj-lt"/>
                </a:endParaRPr>
              </a:p>
            </p:txBody>
          </p:sp>
          <p:sp>
            <p:nvSpPr>
              <p:cNvPr id="16" name="Can 15"/>
              <p:cNvSpPr/>
              <p:nvPr/>
            </p:nvSpPr>
            <p:spPr>
              <a:xfrm>
                <a:off x="1933903" y="1550275"/>
                <a:ext cx="630620" cy="756745"/>
              </a:xfrm>
              <a:prstGeom prst="can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latin typeface="+mj-lt"/>
                  </a:rPr>
                  <a:t>SQL</a:t>
                </a:r>
                <a:endParaRPr lang="en-US" sz="1600" dirty="0">
                  <a:latin typeface="+mj-lt"/>
                </a:endParaRPr>
              </a:p>
            </p:txBody>
          </p:sp>
        </p:grpSp>
        <p:sp>
          <p:nvSpPr>
            <p:cNvPr id="24" name="Smiley Face 23"/>
            <p:cNvSpPr/>
            <p:nvPr/>
          </p:nvSpPr>
          <p:spPr>
            <a:xfrm>
              <a:off x="6529550" y="1240220"/>
              <a:ext cx="446692" cy="451945"/>
            </a:xfrm>
            <a:prstGeom prst="smileyFac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660524" y="2575034"/>
            <a:ext cx="2427889" cy="2175641"/>
            <a:chOff x="8660524" y="2575034"/>
            <a:chExt cx="2427889" cy="2175641"/>
          </a:xfrm>
        </p:grpSpPr>
        <p:grpSp>
          <p:nvGrpSpPr>
            <p:cNvPr id="19" name="Group 18"/>
            <p:cNvGrpSpPr/>
            <p:nvPr/>
          </p:nvGrpSpPr>
          <p:grpSpPr>
            <a:xfrm>
              <a:off x="8660524" y="2575034"/>
              <a:ext cx="2427889" cy="2175641"/>
              <a:chOff x="472966" y="399393"/>
              <a:chExt cx="2427889" cy="2175641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472966" y="399393"/>
                <a:ext cx="2427889" cy="2175641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r>
                  <a:rPr lang="en-US" dirty="0" smtClean="0">
                    <a:latin typeface="+mj-lt"/>
                  </a:rPr>
                  <a:t>ERP</a:t>
                </a:r>
                <a:endParaRPr lang="en-US" dirty="0">
                  <a:latin typeface="+mj-lt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04193" y="578069"/>
                <a:ext cx="746235" cy="588579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+mj-lt"/>
                  </a:rPr>
                  <a:t>???</a:t>
                </a:r>
                <a:endParaRPr lang="en-US" dirty="0">
                  <a:latin typeface="+mj-lt"/>
                </a:endParaRPr>
              </a:p>
            </p:txBody>
          </p:sp>
          <p:sp>
            <p:nvSpPr>
              <p:cNvPr id="22" name="Can 21"/>
              <p:cNvSpPr/>
              <p:nvPr/>
            </p:nvSpPr>
            <p:spPr>
              <a:xfrm>
                <a:off x="1933903" y="1550275"/>
                <a:ext cx="630620" cy="756745"/>
              </a:xfrm>
              <a:prstGeom prst="ca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+mj-lt"/>
                </a:endParaRPr>
              </a:p>
            </p:txBody>
          </p: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72640" y="3920357"/>
              <a:ext cx="528261" cy="489608"/>
            </a:xfrm>
            <a:prstGeom prst="rect">
              <a:avLst/>
            </a:prstGeom>
          </p:spPr>
        </p:pic>
        <p:sp>
          <p:nvSpPr>
            <p:cNvPr id="25" name="Smiley Face 24"/>
            <p:cNvSpPr/>
            <p:nvPr/>
          </p:nvSpPr>
          <p:spPr>
            <a:xfrm>
              <a:off x="10213424" y="2822026"/>
              <a:ext cx="446692" cy="451945"/>
            </a:xfrm>
            <a:prstGeom prst="smileyFac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" name="Straight Arrow Connector 25"/>
          <p:cNvCxnSpPr>
            <a:stCxn id="4" idx="2"/>
            <a:endCxn id="10" idx="0"/>
          </p:cNvCxnSpPr>
          <p:nvPr/>
        </p:nvCxnSpPr>
        <p:spPr>
          <a:xfrm>
            <a:off x="1686911" y="2575034"/>
            <a:ext cx="1213944" cy="115088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0" idx="3"/>
            <a:endCxn id="14" idx="2"/>
          </p:cNvCxnSpPr>
          <p:nvPr/>
        </p:nvCxnSpPr>
        <p:spPr>
          <a:xfrm flipV="1">
            <a:off x="4114799" y="3168869"/>
            <a:ext cx="2075795" cy="164486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0" idx="3"/>
            <a:endCxn id="20" idx="1"/>
          </p:cNvCxnSpPr>
          <p:nvPr/>
        </p:nvCxnSpPr>
        <p:spPr>
          <a:xfrm flipV="1">
            <a:off x="4114799" y="3662855"/>
            <a:ext cx="4545725" cy="115088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1"/>
            <a:endCxn id="14" idx="3"/>
          </p:cNvCxnSpPr>
          <p:nvPr/>
        </p:nvCxnSpPr>
        <p:spPr>
          <a:xfrm flipH="1" flipV="1">
            <a:off x="7404538" y="2081049"/>
            <a:ext cx="1255986" cy="158180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61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93987" y="1114096"/>
            <a:ext cx="2427889" cy="2175641"/>
            <a:chOff x="472966" y="399393"/>
            <a:chExt cx="2427889" cy="2175641"/>
          </a:xfrm>
        </p:grpSpPr>
        <p:grpSp>
          <p:nvGrpSpPr>
            <p:cNvPr id="8" name="Group 7"/>
            <p:cNvGrpSpPr/>
            <p:nvPr/>
          </p:nvGrpSpPr>
          <p:grpSpPr>
            <a:xfrm>
              <a:off x="472966" y="399393"/>
              <a:ext cx="2427889" cy="2175641"/>
              <a:chOff x="472966" y="399393"/>
              <a:chExt cx="2427889" cy="2175641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472966" y="399393"/>
                <a:ext cx="2427889" cy="217564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r>
                  <a:rPr lang="en-US" smtClean="0">
                    <a:latin typeface="+mj-lt"/>
                  </a:rPr>
                  <a:t>Sales</a:t>
                </a:r>
                <a:endParaRPr lang="en-US">
                  <a:latin typeface="+mj-lt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704193" y="578069"/>
                <a:ext cx="746235" cy="58857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>
                    <a:latin typeface="+mj-lt"/>
                  </a:rPr>
                  <a:t>MVC</a:t>
                </a:r>
                <a:endParaRPr lang="en-US">
                  <a:latin typeface="+mj-lt"/>
                </a:endParaRPr>
              </a:p>
            </p:txBody>
          </p:sp>
          <p:sp>
            <p:nvSpPr>
              <p:cNvPr id="7" name="Can 6"/>
              <p:cNvSpPr/>
              <p:nvPr/>
            </p:nvSpPr>
            <p:spPr>
              <a:xfrm>
                <a:off x="1933903" y="1550275"/>
                <a:ext cx="630620" cy="756745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smtClean="0">
                    <a:latin typeface="+mj-lt"/>
                  </a:rPr>
                  <a:t>SQL</a:t>
                </a:r>
                <a:endParaRPr lang="en-US" sz="1600">
                  <a:latin typeface="+mj-lt"/>
                </a:endParaRPr>
              </a:p>
            </p:txBody>
          </p:sp>
        </p:grpSp>
        <p:sp>
          <p:nvSpPr>
            <p:cNvPr id="3" name="Smiley Face 2"/>
            <p:cNvSpPr/>
            <p:nvPr/>
          </p:nvSpPr>
          <p:spPr>
            <a:xfrm>
              <a:off x="2002219" y="651641"/>
              <a:ext cx="446692" cy="451945"/>
            </a:xfrm>
            <a:prstGeom prst="smileyFac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707931" y="4440619"/>
            <a:ext cx="2427889" cy="2175641"/>
            <a:chOff x="1686910" y="3725916"/>
            <a:chExt cx="2427889" cy="2175641"/>
          </a:xfrm>
        </p:grpSpPr>
        <p:grpSp>
          <p:nvGrpSpPr>
            <p:cNvPr id="5" name="Group 4"/>
            <p:cNvGrpSpPr/>
            <p:nvPr/>
          </p:nvGrpSpPr>
          <p:grpSpPr>
            <a:xfrm>
              <a:off x="1686910" y="3725916"/>
              <a:ext cx="2427889" cy="2175641"/>
              <a:chOff x="1686910" y="3725916"/>
              <a:chExt cx="2427889" cy="2175641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1686910" y="3725916"/>
                <a:ext cx="2427889" cy="2175641"/>
                <a:chOff x="472966" y="399393"/>
                <a:chExt cx="2427889" cy="2175641"/>
              </a:xfrm>
            </p:grpSpPr>
            <p:sp>
              <p:nvSpPr>
                <p:cNvPr id="10" name="Rectangle 9"/>
                <p:cNvSpPr/>
                <p:nvPr/>
              </p:nvSpPr>
              <p:spPr>
                <a:xfrm>
                  <a:off x="472966" y="399393"/>
                  <a:ext cx="2427889" cy="2175641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b"/>
                <a:lstStyle/>
                <a:p>
                  <a:r>
                    <a:rPr lang="en-US" dirty="0" smtClean="0">
                      <a:latin typeface="+mj-lt"/>
                    </a:rPr>
                    <a:t>Orders</a:t>
                  </a:r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704193" y="578069"/>
                  <a:ext cx="746235" cy="588579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12" name="Can 11"/>
                <p:cNvSpPr/>
                <p:nvPr/>
              </p:nvSpPr>
              <p:spPr>
                <a:xfrm>
                  <a:off x="1933903" y="1550275"/>
                  <a:ext cx="630620" cy="756745"/>
                </a:xfrm>
                <a:prstGeom prst="can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+mj-lt"/>
                  </a:endParaRPr>
                </a:p>
              </p:txBody>
            </p:sp>
          </p:grp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55209" y="3962836"/>
                <a:ext cx="472090" cy="47209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70202" y="5158936"/>
                <a:ext cx="585910" cy="405743"/>
              </a:xfrm>
              <a:prstGeom prst="rect">
                <a:avLst/>
              </a:prstGeom>
            </p:spPr>
          </p:pic>
        </p:grpSp>
        <p:sp>
          <p:nvSpPr>
            <p:cNvPr id="23" name="Smiley Face 22"/>
            <p:cNvSpPr/>
            <p:nvPr/>
          </p:nvSpPr>
          <p:spPr>
            <a:xfrm>
              <a:off x="3239811" y="3975099"/>
              <a:ext cx="446692" cy="451945"/>
            </a:xfrm>
            <a:prstGeom prst="smileyFac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997670" y="1707931"/>
            <a:ext cx="2427889" cy="2175641"/>
            <a:chOff x="4976649" y="993228"/>
            <a:chExt cx="2427889" cy="2175641"/>
          </a:xfrm>
        </p:grpSpPr>
        <p:grpSp>
          <p:nvGrpSpPr>
            <p:cNvPr id="13" name="Group 12"/>
            <p:cNvGrpSpPr/>
            <p:nvPr/>
          </p:nvGrpSpPr>
          <p:grpSpPr>
            <a:xfrm>
              <a:off x="4976649" y="993228"/>
              <a:ext cx="2427889" cy="2175641"/>
              <a:chOff x="472966" y="399393"/>
              <a:chExt cx="2427889" cy="2175641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472966" y="399393"/>
                <a:ext cx="2427889" cy="2175641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r>
                  <a:rPr lang="en-US" dirty="0" smtClean="0">
                    <a:latin typeface="+mj-lt"/>
                  </a:rPr>
                  <a:t>Shipping</a:t>
                </a:r>
                <a:endParaRPr lang="en-US" dirty="0">
                  <a:latin typeface="+mj-lt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704193" y="578069"/>
                <a:ext cx="746235" cy="588579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+mj-lt"/>
                  </a:rPr>
                  <a:t>Win</a:t>
                </a:r>
                <a:endParaRPr lang="en-US" dirty="0">
                  <a:latin typeface="+mj-lt"/>
                </a:endParaRPr>
              </a:p>
            </p:txBody>
          </p:sp>
          <p:sp>
            <p:nvSpPr>
              <p:cNvPr id="16" name="Can 15"/>
              <p:cNvSpPr/>
              <p:nvPr/>
            </p:nvSpPr>
            <p:spPr>
              <a:xfrm>
                <a:off x="1933903" y="1550275"/>
                <a:ext cx="630620" cy="756745"/>
              </a:xfrm>
              <a:prstGeom prst="can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latin typeface="+mj-lt"/>
                  </a:rPr>
                  <a:t>SQL</a:t>
                </a:r>
                <a:endParaRPr lang="en-US" sz="1600" dirty="0">
                  <a:latin typeface="+mj-lt"/>
                </a:endParaRPr>
              </a:p>
            </p:txBody>
          </p:sp>
        </p:grpSp>
        <p:sp>
          <p:nvSpPr>
            <p:cNvPr id="24" name="Smiley Face 23"/>
            <p:cNvSpPr/>
            <p:nvPr/>
          </p:nvSpPr>
          <p:spPr>
            <a:xfrm>
              <a:off x="6529550" y="1240220"/>
              <a:ext cx="446692" cy="451945"/>
            </a:xfrm>
            <a:prstGeom prst="smileyFac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681545" y="3289737"/>
            <a:ext cx="2427889" cy="2175641"/>
            <a:chOff x="8660524" y="2575034"/>
            <a:chExt cx="2427889" cy="2175641"/>
          </a:xfrm>
        </p:grpSpPr>
        <p:grpSp>
          <p:nvGrpSpPr>
            <p:cNvPr id="19" name="Group 18"/>
            <p:cNvGrpSpPr/>
            <p:nvPr/>
          </p:nvGrpSpPr>
          <p:grpSpPr>
            <a:xfrm>
              <a:off x="8660524" y="2575034"/>
              <a:ext cx="2427889" cy="2175641"/>
              <a:chOff x="472966" y="399393"/>
              <a:chExt cx="2427889" cy="2175641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472966" y="399393"/>
                <a:ext cx="2427889" cy="2175641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r>
                  <a:rPr lang="en-US" dirty="0" smtClean="0">
                    <a:latin typeface="+mj-lt"/>
                  </a:rPr>
                  <a:t>ERP</a:t>
                </a:r>
                <a:endParaRPr lang="en-US" dirty="0">
                  <a:latin typeface="+mj-lt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04193" y="578069"/>
                <a:ext cx="746235" cy="588579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+mj-lt"/>
                  </a:rPr>
                  <a:t>???</a:t>
                </a:r>
                <a:endParaRPr lang="en-US" dirty="0">
                  <a:latin typeface="+mj-lt"/>
                </a:endParaRPr>
              </a:p>
            </p:txBody>
          </p:sp>
          <p:sp>
            <p:nvSpPr>
              <p:cNvPr id="22" name="Can 21"/>
              <p:cNvSpPr/>
              <p:nvPr/>
            </p:nvSpPr>
            <p:spPr>
              <a:xfrm>
                <a:off x="1933903" y="1550275"/>
                <a:ext cx="630620" cy="756745"/>
              </a:xfrm>
              <a:prstGeom prst="ca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+mj-lt"/>
                </a:endParaRPr>
              </a:p>
            </p:txBody>
          </p: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72640" y="3920357"/>
              <a:ext cx="528261" cy="489608"/>
            </a:xfrm>
            <a:prstGeom prst="rect">
              <a:avLst/>
            </a:prstGeom>
          </p:spPr>
        </p:pic>
        <p:sp>
          <p:nvSpPr>
            <p:cNvPr id="25" name="Smiley Face 24"/>
            <p:cNvSpPr/>
            <p:nvPr/>
          </p:nvSpPr>
          <p:spPr>
            <a:xfrm>
              <a:off x="10213424" y="2822026"/>
              <a:ext cx="446692" cy="451945"/>
            </a:xfrm>
            <a:prstGeom prst="smileyFac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" name="Straight Arrow Connector 25"/>
          <p:cNvCxnSpPr>
            <a:stCxn id="4" idx="2"/>
            <a:endCxn id="10" idx="0"/>
          </p:cNvCxnSpPr>
          <p:nvPr/>
        </p:nvCxnSpPr>
        <p:spPr>
          <a:xfrm>
            <a:off x="1707932" y="3289737"/>
            <a:ext cx="1213944" cy="115088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0" idx="3"/>
            <a:endCxn id="14" idx="2"/>
          </p:cNvCxnSpPr>
          <p:nvPr/>
        </p:nvCxnSpPr>
        <p:spPr>
          <a:xfrm flipV="1">
            <a:off x="4135820" y="3883572"/>
            <a:ext cx="2075795" cy="164486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0" idx="3"/>
            <a:endCxn id="20" idx="1"/>
          </p:cNvCxnSpPr>
          <p:nvPr/>
        </p:nvCxnSpPr>
        <p:spPr>
          <a:xfrm flipV="1">
            <a:off x="4135820" y="4377558"/>
            <a:ext cx="4545725" cy="115088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1"/>
            <a:endCxn id="14" idx="3"/>
          </p:cNvCxnSpPr>
          <p:nvPr/>
        </p:nvCxnSpPr>
        <p:spPr>
          <a:xfrm flipH="1" flipV="1">
            <a:off x="7425559" y="2795752"/>
            <a:ext cx="1255986" cy="158180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36331" y="252248"/>
            <a:ext cx="11288110" cy="69368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latin typeface="+mj-lt"/>
              </a:rPr>
              <a:t>End-User UI</a:t>
            </a:r>
            <a:endParaRPr lang="en-US" sz="4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640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 zero: don’t compose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9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27990" y="693683"/>
            <a:ext cx="1229710" cy="5623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800" dirty="0" err="1" smtClean="0">
                <a:latin typeface="+mj-lt"/>
              </a:rPr>
              <a:t>sales.store.com</a:t>
            </a:r>
            <a:endParaRPr lang="en-US" sz="2800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73262" y="693683"/>
            <a:ext cx="1229710" cy="56230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800" dirty="0" err="1" smtClean="0">
                <a:latin typeface="+mj-lt"/>
              </a:rPr>
              <a:t>orders.store.com</a:t>
            </a:r>
            <a:endParaRPr lang="en-US" sz="2800" dirty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718534" y="693683"/>
            <a:ext cx="1229710" cy="562303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800" dirty="0" err="1" smtClean="0">
                <a:latin typeface="+mj-lt"/>
              </a:rPr>
              <a:t>shipping.store.com</a:t>
            </a:r>
            <a:endParaRPr lang="en-US" sz="28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963807" y="693683"/>
            <a:ext cx="1229710" cy="56230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800" smtClean="0">
                <a:latin typeface="+mj-lt"/>
              </a:rPr>
              <a:t>erp.store.com</a:t>
            </a:r>
            <a:endParaRPr lang="en-US" sz="28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82718" y="693683"/>
            <a:ext cx="1229710" cy="56230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800" dirty="0" err="1" smtClean="0">
                <a:latin typeface="+mj-lt"/>
              </a:rPr>
              <a:t>store.com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672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Microservices</a:t>
            </a:r>
            <a:r>
              <a:rPr lang="en-US" dirty="0" smtClean="0"/>
              <a:t> is not a technology or stack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61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27990" y="693683"/>
            <a:ext cx="1229710" cy="5623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800" dirty="0" err="1" smtClean="0">
                <a:latin typeface="+mj-lt"/>
              </a:rPr>
              <a:t>sales.store.com</a:t>
            </a:r>
            <a:endParaRPr lang="en-US" sz="2800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73262" y="693683"/>
            <a:ext cx="1229710" cy="56230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800" dirty="0" err="1" smtClean="0">
                <a:latin typeface="+mj-lt"/>
              </a:rPr>
              <a:t>orders.store.com</a:t>
            </a:r>
            <a:endParaRPr lang="en-US" sz="2800" dirty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718534" y="693683"/>
            <a:ext cx="1229710" cy="562303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800" dirty="0" err="1" smtClean="0">
                <a:latin typeface="+mj-lt"/>
              </a:rPr>
              <a:t>shipping.store.com</a:t>
            </a:r>
            <a:endParaRPr lang="en-US" sz="28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963807" y="693683"/>
            <a:ext cx="1229710" cy="56230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800" smtClean="0">
                <a:latin typeface="+mj-lt"/>
              </a:rPr>
              <a:t>erp.store.com</a:t>
            </a:r>
            <a:endParaRPr lang="en-US" sz="28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82718" y="693683"/>
            <a:ext cx="1229710" cy="56230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800" dirty="0" err="1" smtClean="0">
                <a:latin typeface="+mj-lt"/>
              </a:rPr>
              <a:t>store.com</a:t>
            </a:r>
            <a:endParaRPr lang="en-US" sz="2800" dirty="0">
              <a:latin typeface="+mj-lt"/>
            </a:endParaRPr>
          </a:p>
        </p:txBody>
      </p:sp>
      <p:sp>
        <p:nvSpPr>
          <p:cNvPr id="2" name="Can 1"/>
          <p:cNvSpPr/>
          <p:nvPr/>
        </p:nvSpPr>
        <p:spPr>
          <a:xfrm>
            <a:off x="1597572" y="5486400"/>
            <a:ext cx="504497" cy="662152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>
            <a:off x="3842845" y="5486400"/>
            <a:ext cx="504497" cy="662152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n 9"/>
          <p:cNvSpPr/>
          <p:nvPr/>
        </p:nvSpPr>
        <p:spPr>
          <a:xfrm>
            <a:off x="6088117" y="5486400"/>
            <a:ext cx="504497" cy="662152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n 10"/>
          <p:cNvSpPr/>
          <p:nvPr/>
        </p:nvSpPr>
        <p:spPr>
          <a:xfrm>
            <a:off x="8333389" y="5486400"/>
            <a:ext cx="504497" cy="662152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n 11"/>
          <p:cNvSpPr/>
          <p:nvPr/>
        </p:nvSpPr>
        <p:spPr>
          <a:xfrm>
            <a:off x="10578662" y="5486400"/>
            <a:ext cx="504497" cy="662152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56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27990" y="525522"/>
            <a:ext cx="1229710" cy="4845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800" dirty="0" err="1" smtClean="0">
                <a:latin typeface="+mj-lt"/>
              </a:rPr>
              <a:t>sales.store.com</a:t>
            </a:r>
            <a:endParaRPr lang="en-US" sz="2800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73262" y="525522"/>
            <a:ext cx="1229710" cy="48452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800" dirty="0" err="1" smtClean="0">
                <a:latin typeface="+mj-lt"/>
              </a:rPr>
              <a:t>orders.store.com</a:t>
            </a:r>
            <a:endParaRPr lang="en-US" sz="2800" dirty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718534" y="525522"/>
            <a:ext cx="1229710" cy="48452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800" dirty="0" err="1" smtClean="0">
                <a:latin typeface="+mj-lt"/>
              </a:rPr>
              <a:t>shipping.store.com</a:t>
            </a:r>
            <a:endParaRPr lang="en-US" sz="28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963807" y="525522"/>
            <a:ext cx="1229710" cy="48452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800" smtClean="0">
                <a:latin typeface="+mj-lt"/>
              </a:rPr>
              <a:t>erp.store.com</a:t>
            </a:r>
            <a:endParaRPr lang="en-US" sz="28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82718" y="525522"/>
            <a:ext cx="1229710" cy="484527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800" dirty="0" err="1" smtClean="0">
                <a:latin typeface="+mj-lt"/>
              </a:rPr>
              <a:t>store.com</a:t>
            </a:r>
            <a:endParaRPr lang="en-US" sz="2800" dirty="0">
              <a:latin typeface="+mj-lt"/>
            </a:endParaRPr>
          </a:p>
        </p:txBody>
      </p:sp>
      <p:sp>
        <p:nvSpPr>
          <p:cNvPr id="2" name="Can 1"/>
          <p:cNvSpPr/>
          <p:nvPr/>
        </p:nvSpPr>
        <p:spPr>
          <a:xfrm>
            <a:off x="1597572" y="4540474"/>
            <a:ext cx="504497" cy="662152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>
            <a:off x="3842845" y="4540474"/>
            <a:ext cx="504497" cy="662152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n 9"/>
          <p:cNvSpPr/>
          <p:nvPr/>
        </p:nvSpPr>
        <p:spPr>
          <a:xfrm>
            <a:off x="6088117" y="4540474"/>
            <a:ext cx="504497" cy="662152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n 10"/>
          <p:cNvSpPr/>
          <p:nvPr/>
        </p:nvSpPr>
        <p:spPr>
          <a:xfrm>
            <a:off x="8333389" y="4540474"/>
            <a:ext cx="504497" cy="662152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n 11"/>
          <p:cNvSpPr/>
          <p:nvPr/>
        </p:nvSpPr>
        <p:spPr>
          <a:xfrm>
            <a:off x="10578662" y="4540474"/>
            <a:ext cx="504497" cy="662152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982717" y="6043448"/>
            <a:ext cx="10210799" cy="472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>
                <a:latin typeface="+mj-lt"/>
              </a:rPr>
              <a:t>CDN</a:t>
            </a:r>
            <a:endParaRPr lang="en-US" sz="2800">
              <a:latin typeface="+mj-lt"/>
            </a:endParaRPr>
          </a:p>
        </p:txBody>
      </p:sp>
      <p:cxnSp>
        <p:nvCxnSpPr>
          <p:cNvPr id="14" name="Straight Arrow Connector 13"/>
          <p:cNvCxnSpPr>
            <a:stCxn id="9" idx="2"/>
          </p:cNvCxnSpPr>
          <p:nvPr/>
        </p:nvCxnSpPr>
        <p:spPr>
          <a:xfrm flipH="1">
            <a:off x="1597572" y="5370792"/>
            <a:ext cx="1" cy="67265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2"/>
          </p:cNvCxnSpPr>
          <p:nvPr/>
        </p:nvCxnSpPr>
        <p:spPr>
          <a:xfrm>
            <a:off x="3842845" y="5370792"/>
            <a:ext cx="0" cy="67265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2"/>
            <a:endCxn id="3" idx="0"/>
          </p:cNvCxnSpPr>
          <p:nvPr/>
        </p:nvCxnSpPr>
        <p:spPr>
          <a:xfrm>
            <a:off x="6088117" y="5370792"/>
            <a:ext cx="0" cy="67265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6" idx="2"/>
          </p:cNvCxnSpPr>
          <p:nvPr/>
        </p:nvCxnSpPr>
        <p:spPr>
          <a:xfrm>
            <a:off x="8333389" y="5370792"/>
            <a:ext cx="0" cy="67265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7" idx="2"/>
          </p:cNvCxnSpPr>
          <p:nvPr/>
        </p:nvCxnSpPr>
        <p:spPr>
          <a:xfrm>
            <a:off x="10578662" y="5370792"/>
            <a:ext cx="0" cy="67265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73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It's hard to fake a composite UI with disparate apps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UX *usually* suffers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75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 we compose?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3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767" y="588579"/>
            <a:ext cx="10594427" cy="7357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latin typeface="+mj-lt"/>
              </a:rPr>
              <a:t>store.com</a:t>
            </a:r>
            <a:endParaRPr lang="en-US" sz="3200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77767" y="1776247"/>
            <a:ext cx="10594427" cy="1187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mtClean="0">
                <a:latin typeface="+mj-lt"/>
              </a:rPr>
              <a:t>Browser</a:t>
            </a:r>
            <a:endParaRPr lang="en-US" sz="32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77767" y="3415860"/>
            <a:ext cx="10594427" cy="11876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mtClean="0">
                <a:latin typeface="+mj-lt"/>
              </a:rPr>
              <a:t>Server</a:t>
            </a:r>
            <a:endParaRPr lang="en-US" sz="320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77767" y="5055473"/>
            <a:ext cx="10594427" cy="11876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mtClean="0">
                <a:latin typeface="+mj-lt"/>
              </a:rPr>
              <a:t>Database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995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767" y="588579"/>
            <a:ext cx="10594427" cy="7357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latin typeface="+mj-lt"/>
              </a:rPr>
              <a:t>store.com</a:t>
            </a:r>
            <a:endParaRPr lang="en-US" sz="3200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77767" y="1776247"/>
            <a:ext cx="10594427" cy="1187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mtClean="0">
                <a:latin typeface="+mj-lt"/>
              </a:rPr>
              <a:t>Browser</a:t>
            </a:r>
            <a:endParaRPr lang="en-US" sz="32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77767" y="3415860"/>
            <a:ext cx="10594427" cy="11876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mtClean="0">
                <a:latin typeface="+mj-lt"/>
              </a:rPr>
              <a:t>Server</a:t>
            </a:r>
            <a:endParaRPr lang="en-US" sz="320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77767" y="5055473"/>
            <a:ext cx="10594427" cy="11876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mtClean="0">
                <a:latin typeface="+mj-lt"/>
              </a:rPr>
              <a:t>Database</a:t>
            </a:r>
            <a:endParaRPr lang="en-US" sz="3200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93986" y="1524000"/>
            <a:ext cx="11161986" cy="1639614"/>
          </a:xfrm>
          <a:prstGeom prst="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81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112"/>
            <a:ext cx="12192000" cy="654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53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Choose your framework!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Angular modules</a:t>
            </a:r>
          </a:p>
          <a:p>
            <a:endParaRPr lang="en-US" dirty="0"/>
          </a:p>
          <a:p>
            <a:r>
              <a:rPr lang="en-US" dirty="0" smtClean="0"/>
              <a:t>React components</a:t>
            </a:r>
          </a:p>
          <a:p>
            <a:endParaRPr lang="en-US" dirty="0"/>
          </a:p>
          <a:p>
            <a:r>
              <a:rPr lang="en-US" dirty="0" smtClean="0"/>
              <a:t>Aurelia components</a:t>
            </a:r>
          </a:p>
          <a:p>
            <a:endParaRPr lang="en-US" dirty="0"/>
          </a:p>
          <a:p>
            <a:r>
              <a:rPr lang="en-US" dirty="0" err="1" smtClean="0"/>
              <a:t>noun.js</a:t>
            </a:r>
            <a:r>
              <a:rPr lang="en-US" dirty="0" smtClean="0"/>
              <a:t> component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975" y="1500187"/>
            <a:ext cx="2044700" cy="2044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0789" y="1639093"/>
            <a:ext cx="1965973" cy="17668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825" y="4001294"/>
            <a:ext cx="1905000" cy="190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2844" y="3766215"/>
            <a:ext cx="2201862" cy="237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87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webpack</a:t>
            </a:r>
            <a:r>
              <a:rPr lang="en-US" dirty="0" smtClean="0"/>
              <a:t> components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195144" y="1690688"/>
            <a:ext cx="4635063" cy="4099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400" smtClean="0">
                <a:latin typeface="+mj-lt"/>
              </a:rPr>
              <a:t>component</a:t>
            </a:r>
            <a:endParaRPr lang="en-US" sz="240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20966" y="1923393"/>
            <a:ext cx="1692165" cy="143991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+mj-lt"/>
              </a:rPr>
              <a:t>model</a:t>
            </a:r>
            <a:endParaRPr lang="en-US" sz="240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20966" y="3740205"/>
            <a:ext cx="1692165" cy="143991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+mj-lt"/>
              </a:rPr>
              <a:t>template</a:t>
            </a:r>
            <a:endParaRPr lang="en-US" sz="24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64923" y="1923392"/>
            <a:ext cx="1692165" cy="143991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+mj-lt"/>
              </a:rPr>
              <a:t>CSS</a:t>
            </a:r>
            <a:endParaRPr lang="en-US" sz="2400"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80687" y="3740204"/>
            <a:ext cx="1692165" cy="143991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+mj-lt"/>
              </a:rPr>
              <a:t>handlers</a:t>
            </a:r>
            <a:endParaRPr lang="en-US" sz="2400" dirty="0"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806" y="251754"/>
            <a:ext cx="1316092" cy="131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20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690" y="0"/>
            <a:ext cx="10515600" cy="1325563"/>
          </a:xfrm>
        </p:spPr>
        <p:txBody>
          <a:bodyPr/>
          <a:lstStyle/>
          <a:p>
            <a:r>
              <a:rPr lang="en-US" dirty="0" err="1" smtClean="0"/>
              <a:t>webpack</a:t>
            </a:r>
            <a:r>
              <a:rPr lang="en-US" dirty="0" smtClean="0"/>
              <a:t> components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114084" y="1135117"/>
            <a:ext cx="3405353" cy="2629064"/>
            <a:chOff x="3195144" y="1690688"/>
            <a:chExt cx="3405353" cy="2629064"/>
          </a:xfrm>
        </p:grpSpPr>
        <p:sp>
          <p:nvSpPr>
            <p:cNvPr id="4" name="Rectangle 3"/>
            <p:cNvSpPr/>
            <p:nvPr/>
          </p:nvSpPr>
          <p:spPr>
            <a:xfrm>
              <a:off x="3195144" y="1690688"/>
              <a:ext cx="3405353" cy="2629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dirty="0" smtClean="0">
                  <a:latin typeface="+mj-lt"/>
                </a:rPr>
                <a:t>cart component</a:t>
              </a:r>
              <a:endParaRPr lang="en-US" dirty="0">
                <a:latin typeface="+mj-lt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520966" y="1923394"/>
              <a:ext cx="1371602" cy="95644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latin typeface="+mj-lt"/>
                </a:rPr>
                <a:t>model</a:t>
              </a:r>
              <a:endParaRPr lang="en-US">
                <a:latin typeface="+mj-lt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520966" y="3005220"/>
              <a:ext cx="1371602" cy="93689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+mj-lt"/>
                </a:rPr>
                <a:t>template</a:t>
              </a:r>
              <a:endParaRPr lang="en-US" dirty="0">
                <a:latin typeface="+mj-lt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037081" y="1923394"/>
              <a:ext cx="1361091" cy="95644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+mj-lt"/>
                </a:rPr>
                <a:t>services</a:t>
              </a:r>
              <a:endParaRPr lang="en-US" dirty="0">
                <a:latin typeface="+mj-lt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037080" y="3005220"/>
              <a:ext cx="1361091" cy="93689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+mj-lt"/>
                </a:rPr>
                <a:t>handlers</a:t>
              </a:r>
              <a:endParaRPr lang="en-US" dirty="0">
                <a:latin typeface="+mj-l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404537" y="1135117"/>
            <a:ext cx="3405353" cy="2629064"/>
            <a:chOff x="3195144" y="1690688"/>
            <a:chExt cx="3405353" cy="2629064"/>
          </a:xfrm>
        </p:grpSpPr>
        <p:sp>
          <p:nvSpPr>
            <p:cNvPr id="10" name="Rectangle 9"/>
            <p:cNvSpPr/>
            <p:nvPr/>
          </p:nvSpPr>
          <p:spPr>
            <a:xfrm>
              <a:off x="3195144" y="1690688"/>
              <a:ext cx="3405353" cy="2629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dirty="0" smtClean="0">
                  <a:latin typeface="+mj-lt"/>
                </a:rPr>
                <a:t>catalog component</a:t>
              </a:r>
              <a:endParaRPr lang="en-US" dirty="0">
                <a:latin typeface="+mj-lt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520966" y="1923394"/>
              <a:ext cx="1371602" cy="95644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latin typeface="+mj-lt"/>
                </a:rPr>
                <a:t>model</a:t>
              </a:r>
              <a:endParaRPr lang="en-US">
                <a:latin typeface="+mj-lt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520966" y="3005220"/>
              <a:ext cx="1371602" cy="93689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+mj-lt"/>
                </a:rPr>
                <a:t>template</a:t>
              </a:r>
              <a:endParaRPr lang="en-US" dirty="0">
                <a:latin typeface="+mj-lt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037081" y="1923394"/>
              <a:ext cx="1361091" cy="95644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+mj-lt"/>
                </a:rPr>
                <a:t>services</a:t>
              </a:r>
              <a:endParaRPr lang="en-US" dirty="0">
                <a:latin typeface="+mj-lt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037080" y="3005220"/>
              <a:ext cx="1361091" cy="93689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+mj-lt"/>
                </a:rPr>
                <a:t>handlers</a:t>
              </a:r>
              <a:endParaRPr lang="en-US" dirty="0">
                <a:latin typeface="+mj-lt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933888" y="4057732"/>
            <a:ext cx="3405353" cy="2629064"/>
            <a:chOff x="3195144" y="1690688"/>
            <a:chExt cx="3405353" cy="2629064"/>
          </a:xfrm>
        </p:grpSpPr>
        <p:sp>
          <p:nvSpPr>
            <p:cNvPr id="16" name="Rectangle 15"/>
            <p:cNvSpPr/>
            <p:nvPr/>
          </p:nvSpPr>
          <p:spPr>
            <a:xfrm>
              <a:off x="3195144" y="1690688"/>
              <a:ext cx="3405353" cy="2629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dirty="0" smtClean="0">
                  <a:latin typeface="+mj-lt"/>
                </a:rPr>
                <a:t>account component</a:t>
              </a:r>
              <a:endParaRPr lang="en-US" dirty="0">
                <a:latin typeface="+mj-lt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520966" y="1923394"/>
              <a:ext cx="1371602" cy="95644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latin typeface="+mj-lt"/>
                </a:rPr>
                <a:t>model</a:t>
              </a:r>
              <a:endParaRPr lang="en-US">
                <a:latin typeface="+mj-l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520966" y="3005220"/>
              <a:ext cx="1371602" cy="93689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+mj-lt"/>
                </a:rPr>
                <a:t>template</a:t>
              </a:r>
              <a:endParaRPr lang="en-US" dirty="0">
                <a:latin typeface="+mj-lt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037081" y="1923394"/>
              <a:ext cx="1361091" cy="95644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+mj-lt"/>
                </a:rPr>
                <a:t>services</a:t>
              </a:r>
              <a:endParaRPr lang="en-US" dirty="0">
                <a:latin typeface="+mj-l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037080" y="3005220"/>
              <a:ext cx="1361091" cy="93689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+mj-lt"/>
                </a:rPr>
                <a:t>handlers</a:t>
              </a:r>
              <a:endParaRPr lang="en-US" dirty="0">
                <a:latin typeface="+mj-lt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027682" y="4057732"/>
            <a:ext cx="3405353" cy="2629064"/>
            <a:chOff x="3195144" y="1690688"/>
            <a:chExt cx="3405353" cy="2629064"/>
          </a:xfrm>
        </p:grpSpPr>
        <p:sp>
          <p:nvSpPr>
            <p:cNvPr id="22" name="Rectangle 21"/>
            <p:cNvSpPr/>
            <p:nvPr/>
          </p:nvSpPr>
          <p:spPr>
            <a:xfrm>
              <a:off x="3195144" y="1690688"/>
              <a:ext cx="3405353" cy="2629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dirty="0" smtClean="0">
                  <a:latin typeface="+mj-lt"/>
                </a:rPr>
                <a:t>shipping component</a:t>
              </a:r>
              <a:endParaRPr lang="en-US" dirty="0">
                <a:latin typeface="+mj-lt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520966" y="1923394"/>
              <a:ext cx="1371602" cy="95644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latin typeface="+mj-lt"/>
                </a:rPr>
                <a:t>model</a:t>
              </a:r>
              <a:endParaRPr lang="en-US">
                <a:latin typeface="+mj-lt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520966" y="3005220"/>
              <a:ext cx="1371602" cy="93689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+mj-lt"/>
                </a:rPr>
                <a:t>template</a:t>
              </a:r>
              <a:endParaRPr lang="en-US" dirty="0">
                <a:latin typeface="+mj-lt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037081" y="1923394"/>
              <a:ext cx="1361091" cy="95644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+mj-lt"/>
                </a:rPr>
                <a:t>services</a:t>
              </a:r>
              <a:endParaRPr lang="en-US" dirty="0">
                <a:latin typeface="+mj-lt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037080" y="3005220"/>
              <a:ext cx="1361091" cy="93689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+mj-lt"/>
                </a:rPr>
                <a:t>handlers</a:t>
              </a:r>
              <a:endParaRPr lang="en-US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Whoever says so is trying to sell you something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6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690" y="0"/>
            <a:ext cx="10515600" cy="1325563"/>
          </a:xfrm>
        </p:spPr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acking services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114084" y="1135117"/>
            <a:ext cx="3405353" cy="2629064"/>
            <a:chOff x="3195144" y="1690688"/>
            <a:chExt cx="3405353" cy="2629064"/>
          </a:xfrm>
        </p:grpSpPr>
        <p:sp>
          <p:nvSpPr>
            <p:cNvPr id="4" name="Rectangle 3"/>
            <p:cNvSpPr/>
            <p:nvPr/>
          </p:nvSpPr>
          <p:spPr>
            <a:xfrm>
              <a:off x="3195144" y="1690688"/>
              <a:ext cx="3405353" cy="2629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dirty="0" smtClean="0">
                  <a:latin typeface="+mj-lt"/>
                </a:rPr>
                <a:t>cart component</a:t>
              </a:r>
              <a:endParaRPr lang="en-US" dirty="0">
                <a:latin typeface="+mj-lt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520966" y="1923394"/>
              <a:ext cx="1371602" cy="95644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latin typeface="+mj-lt"/>
                </a:rPr>
                <a:t>model</a:t>
              </a:r>
              <a:endParaRPr lang="en-US">
                <a:latin typeface="+mj-lt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520966" y="3005220"/>
              <a:ext cx="1371602" cy="93689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+mj-lt"/>
                </a:rPr>
                <a:t>template</a:t>
              </a:r>
              <a:endParaRPr lang="en-US" dirty="0">
                <a:latin typeface="+mj-lt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037081" y="1923394"/>
              <a:ext cx="1361091" cy="95644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+mj-lt"/>
                </a:rPr>
                <a:t>services</a:t>
              </a:r>
              <a:endParaRPr lang="en-US" dirty="0">
                <a:latin typeface="+mj-lt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037080" y="3005220"/>
              <a:ext cx="1361091" cy="93689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+mj-lt"/>
                </a:rPr>
                <a:t>handlers</a:t>
              </a:r>
              <a:endParaRPr lang="en-US" dirty="0">
                <a:latin typeface="+mj-l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404537" y="1135117"/>
            <a:ext cx="3405353" cy="2629064"/>
            <a:chOff x="3195144" y="1690688"/>
            <a:chExt cx="3405353" cy="2629064"/>
          </a:xfrm>
        </p:grpSpPr>
        <p:sp>
          <p:nvSpPr>
            <p:cNvPr id="10" name="Rectangle 9"/>
            <p:cNvSpPr/>
            <p:nvPr/>
          </p:nvSpPr>
          <p:spPr>
            <a:xfrm>
              <a:off x="3195144" y="1690688"/>
              <a:ext cx="3405353" cy="2629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dirty="0" smtClean="0">
                  <a:latin typeface="+mj-lt"/>
                </a:rPr>
                <a:t>catalog component</a:t>
              </a:r>
              <a:endParaRPr lang="en-US" dirty="0">
                <a:latin typeface="+mj-lt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520966" y="1923394"/>
              <a:ext cx="1371602" cy="95644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latin typeface="+mj-lt"/>
                </a:rPr>
                <a:t>model</a:t>
              </a:r>
              <a:endParaRPr lang="en-US">
                <a:latin typeface="+mj-lt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520966" y="3005220"/>
              <a:ext cx="1371602" cy="93689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+mj-lt"/>
                </a:rPr>
                <a:t>template</a:t>
              </a:r>
              <a:endParaRPr lang="en-US" dirty="0">
                <a:latin typeface="+mj-lt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037081" y="1923394"/>
              <a:ext cx="1361091" cy="95644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+mj-lt"/>
                </a:rPr>
                <a:t>services</a:t>
              </a:r>
              <a:endParaRPr lang="en-US" dirty="0">
                <a:latin typeface="+mj-lt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037080" y="3005220"/>
              <a:ext cx="1361091" cy="93689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+mj-lt"/>
                </a:rPr>
                <a:t>handlers</a:t>
              </a:r>
              <a:endParaRPr lang="en-US" dirty="0">
                <a:latin typeface="+mj-lt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933888" y="4057732"/>
            <a:ext cx="3405353" cy="2629064"/>
            <a:chOff x="3195144" y="1690688"/>
            <a:chExt cx="3405353" cy="2629064"/>
          </a:xfrm>
        </p:grpSpPr>
        <p:sp>
          <p:nvSpPr>
            <p:cNvPr id="16" name="Rectangle 15"/>
            <p:cNvSpPr/>
            <p:nvPr/>
          </p:nvSpPr>
          <p:spPr>
            <a:xfrm>
              <a:off x="3195144" y="1690688"/>
              <a:ext cx="3405353" cy="2629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dirty="0" smtClean="0">
                  <a:latin typeface="+mj-lt"/>
                </a:rPr>
                <a:t>account component</a:t>
              </a:r>
              <a:endParaRPr lang="en-US" dirty="0">
                <a:latin typeface="+mj-lt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520966" y="1923394"/>
              <a:ext cx="1371602" cy="95644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latin typeface="+mj-lt"/>
                </a:rPr>
                <a:t>model</a:t>
              </a:r>
              <a:endParaRPr lang="en-US">
                <a:latin typeface="+mj-l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520966" y="3005220"/>
              <a:ext cx="1371602" cy="93689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+mj-lt"/>
                </a:rPr>
                <a:t>template</a:t>
              </a:r>
              <a:endParaRPr lang="en-US" dirty="0">
                <a:latin typeface="+mj-lt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037081" y="1923394"/>
              <a:ext cx="1361091" cy="95644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+mj-lt"/>
                </a:rPr>
                <a:t>services</a:t>
              </a:r>
              <a:endParaRPr lang="en-US" dirty="0">
                <a:latin typeface="+mj-l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037080" y="3005220"/>
              <a:ext cx="1361091" cy="93689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+mj-lt"/>
                </a:rPr>
                <a:t>handlers</a:t>
              </a:r>
              <a:endParaRPr lang="en-US" dirty="0">
                <a:latin typeface="+mj-lt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027682" y="4057732"/>
            <a:ext cx="3405353" cy="2629064"/>
            <a:chOff x="3195144" y="1690688"/>
            <a:chExt cx="3405353" cy="2629064"/>
          </a:xfrm>
        </p:grpSpPr>
        <p:sp>
          <p:nvSpPr>
            <p:cNvPr id="22" name="Rectangle 21"/>
            <p:cNvSpPr/>
            <p:nvPr/>
          </p:nvSpPr>
          <p:spPr>
            <a:xfrm>
              <a:off x="3195144" y="1690688"/>
              <a:ext cx="3405353" cy="2629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dirty="0" smtClean="0">
                  <a:latin typeface="+mj-lt"/>
                </a:rPr>
                <a:t>shipping component</a:t>
              </a:r>
              <a:endParaRPr lang="en-US" dirty="0">
                <a:latin typeface="+mj-lt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520966" y="1923394"/>
              <a:ext cx="1371602" cy="95644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latin typeface="+mj-lt"/>
                </a:rPr>
                <a:t>model</a:t>
              </a:r>
              <a:endParaRPr lang="en-US">
                <a:latin typeface="+mj-lt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520966" y="3005220"/>
              <a:ext cx="1371602" cy="93689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+mj-lt"/>
                </a:rPr>
                <a:t>template</a:t>
              </a:r>
              <a:endParaRPr lang="en-US" dirty="0">
                <a:latin typeface="+mj-lt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037081" y="1923394"/>
              <a:ext cx="1361091" cy="95644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+mj-lt"/>
                </a:rPr>
                <a:t>services</a:t>
              </a:r>
              <a:endParaRPr lang="en-US" dirty="0">
                <a:latin typeface="+mj-lt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037080" y="3005220"/>
              <a:ext cx="1361091" cy="93689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+mj-lt"/>
                </a:rPr>
                <a:t>handlers</a:t>
              </a:r>
              <a:endParaRPr lang="en-US" dirty="0">
                <a:latin typeface="+mj-lt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4960883" y="1219200"/>
            <a:ext cx="1066799" cy="8303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+mj-lt"/>
              </a:rPr>
              <a:t>Cart API</a:t>
            </a:r>
            <a:endParaRPr lang="en-US">
              <a:latin typeface="+mj-l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79520" y="4899298"/>
            <a:ext cx="1066799" cy="8303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+mj-lt"/>
              </a:rPr>
              <a:t>AccountAPI</a:t>
            </a:r>
            <a:endParaRPr lang="en-US" dirty="0">
              <a:latin typeface="+mj-lt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0005847" y="4899298"/>
            <a:ext cx="1269125" cy="91292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+mj-lt"/>
              </a:rPr>
              <a:t>Shipping API</a:t>
            </a:r>
            <a:endParaRPr lang="en-US" dirty="0"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699220" y="2492731"/>
            <a:ext cx="1066799" cy="8303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+mj-lt"/>
              </a:rPr>
              <a:t>CatalogAPI</a:t>
            </a:r>
            <a:endParaRPr lang="en-US" dirty="0">
              <a:latin typeface="+mj-lt"/>
            </a:endParaRPr>
          </a:p>
        </p:txBody>
      </p:sp>
      <p:cxnSp>
        <p:nvCxnSpPr>
          <p:cNvPr id="32" name="Straight Arrow Connector 31"/>
          <p:cNvCxnSpPr>
            <a:stCxn id="4" idx="3"/>
            <a:endCxn id="27" idx="1"/>
          </p:cNvCxnSpPr>
          <p:nvPr/>
        </p:nvCxnSpPr>
        <p:spPr>
          <a:xfrm flipV="1">
            <a:off x="4519437" y="1634359"/>
            <a:ext cx="441446" cy="8152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0" idx="1"/>
            <a:endCxn id="30" idx="3"/>
          </p:cNvCxnSpPr>
          <p:nvPr/>
        </p:nvCxnSpPr>
        <p:spPr>
          <a:xfrm flipH="1">
            <a:off x="6766019" y="2449649"/>
            <a:ext cx="638518" cy="45824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6" idx="1"/>
            <a:endCxn id="28" idx="3"/>
          </p:cNvCxnSpPr>
          <p:nvPr/>
        </p:nvCxnSpPr>
        <p:spPr>
          <a:xfrm flipH="1" flipV="1">
            <a:off x="1546319" y="5314457"/>
            <a:ext cx="387569" cy="578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2" idx="3"/>
            <a:endCxn id="29" idx="1"/>
          </p:cNvCxnSpPr>
          <p:nvPr/>
        </p:nvCxnSpPr>
        <p:spPr>
          <a:xfrm flipV="1">
            <a:off x="9433035" y="5355760"/>
            <a:ext cx="572812" cy="1650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11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112"/>
            <a:ext cx="12192000" cy="654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8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112"/>
            <a:ext cx="12192000" cy="65497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3061"/>
            <a:ext cx="12097407" cy="672663"/>
          </a:xfrm>
          <a:prstGeom prst="rect">
            <a:avLst/>
          </a:prstGeom>
          <a:solidFill>
            <a:schemeClr val="accent2">
              <a:alpha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400" smtClean="0">
                <a:latin typeface="+mj-lt"/>
              </a:rPr>
              <a:t>promos.js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560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112"/>
            <a:ext cx="12192000" cy="65497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797159" y="1061545"/>
            <a:ext cx="3300248" cy="525518"/>
          </a:xfrm>
          <a:prstGeom prst="rect">
            <a:avLst/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400" smtClean="0">
                <a:latin typeface="+mj-lt"/>
              </a:rPr>
              <a:t>account.js</a:t>
            </a:r>
            <a:endParaRPr lang="en-US" sz="24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3061"/>
            <a:ext cx="12097407" cy="672663"/>
          </a:xfrm>
          <a:prstGeom prst="rect">
            <a:avLst/>
          </a:prstGeom>
          <a:solidFill>
            <a:schemeClr val="accent2">
              <a:alpha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400" smtClean="0">
                <a:latin typeface="+mj-lt"/>
              </a:rPr>
              <a:t>promos.js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690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112"/>
            <a:ext cx="12192000" cy="65497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2322786"/>
            <a:ext cx="3090041" cy="4130566"/>
          </a:xfrm>
          <a:prstGeom prst="rect">
            <a:avLst/>
          </a:prstGeom>
          <a:solidFill>
            <a:schemeClr val="accent1">
              <a:alpha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400" smtClean="0">
                <a:latin typeface="+mj-lt"/>
              </a:rPr>
              <a:t>images.js</a:t>
            </a:r>
            <a:endParaRPr lang="en-US" sz="2400" dirty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797159" y="1061545"/>
            <a:ext cx="3300248" cy="525518"/>
          </a:xfrm>
          <a:prstGeom prst="rect">
            <a:avLst/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400" smtClean="0">
                <a:latin typeface="+mj-lt"/>
              </a:rPr>
              <a:t>account.js</a:t>
            </a:r>
            <a:endParaRPr lang="en-US" sz="24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3061"/>
            <a:ext cx="12097407" cy="672663"/>
          </a:xfrm>
          <a:prstGeom prst="rect">
            <a:avLst/>
          </a:prstGeom>
          <a:solidFill>
            <a:schemeClr val="accent2">
              <a:alpha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400" smtClean="0">
                <a:latin typeface="+mj-lt"/>
              </a:rPr>
              <a:t>promos.js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63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112"/>
            <a:ext cx="12192000" cy="65497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2322786"/>
            <a:ext cx="3090041" cy="4130566"/>
          </a:xfrm>
          <a:prstGeom prst="rect">
            <a:avLst/>
          </a:prstGeom>
          <a:solidFill>
            <a:schemeClr val="accent1">
              <a:alpha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400" smtClean="0">
                <a:latin typeface="+mj-lt"/>
              </a:rPr>
              <a:t>images.js</a:t>
            </a:r>
            <a:endParaRPr lang="en-US" sz="2400" dirty="0"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47847" y="3331779"/>
            <a:ext cx="4293477" cy="1261242"/>
          </a:xfrm>
          <a:prstGeom prst="rect">
            <a:avLst/>
          </a:prstGeom>
          <a:solidFill>
            <a:schemeClr val="accent2">
              <a:alpha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400" smtClean="0">
                <a:latin typeface="+mj-lt"/>
              </a:rPr>
              <a:t>formats.js</a:t>
            </a:r>
            <a:endParaRPr lang="en-US" sz="2400" dirty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797159" y="1061545"/>
            <a:ext cx="3300248" cy="525518"/>
          </a:xfrm>
          <a:prstGeom prst="rect">
            <a:avLst/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400" smtClean="0">
                <a:latin typeface="+mj-lt"/>
              </a:rPr>
              <a:t>account.js</a:t>
            </a:r>
            <a:endParaRPr lang="en-US" sz="2400"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869214" y="5192110"/>
            <a:ext cx="2272862" cy="525518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stock.js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3061"/>
            <a:ext cx="12097407" cy="672663"/>
          </a:xfrm>
          <a:prstGeom prst="rect">
            <a:avLst/>
          </a:prstGeom>
          <a:solidFill>
            <a:schemeClr val="accent2">
              <a:alpha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400" smtClean="0">
                <a:latin typeface="+mj-lt"/>
              </a:rPr>
              <a:t>promos.js</a:t>
            </a:r>
            <a:endParaRPr lang="en-US" sz="240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869213" y="6083775"/>
            <a:ext cx="2280745" cy="620112"/>
          </a:xfrm>
          <a:prstGeom prst="rect">
            <a:avLst/>
          </a:prstGeom>
          <a:solidFill>
            <a:schemeClr val="accent6">
              <a:alpha val="5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400" smtClean="0">
                <a:latin typeface="+mj-lt"/>
              </a:rPr>
              <a:t>cart.js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1993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27990" y="2270760"/>
            <a:ext cx="1229710" cy="4045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dirty="0" err="1" smtClean="0">
                <a:latin typeface="+mj-lt"/>
              </a:rPr>
              <a:t>api.sales.store.com</a:t>
            </a:r>
            <a:endParaRPr lang="en-US" sz="2400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73262" y="2270760"/>
            <a:ext cx="1229710" cy="4045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dirty="0" err="1" smtClean="0">
                <a:latin typeface="+mj-lt"/>
              </a:rPr>
              <a:t>api.orders.store.com</a:t>
            </a:r>
            <a:endParaRPr lang="en-US" sz="2400" dirty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718534" y="2270760"/>
            <a:ext cx="1229710" cy="404595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dirty="0" err="1" smtClean="0">
                <a:latin typeface="+mj-lt"/>
              </a:rPr>
              <a:t>api.shipping.store.com</a:t>
            </a:r>
            <a:endParaRPr lang="en-US" sz="24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963807" y="2270760"/>
            <a:ext cx="1229710" cy="4045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dirty="0" err="1" smtClean="0">
                <a:latin typeface="+mj-lt"/>
              </a:rPr>
              <a:t>api.erp.store.com</a:t>
            </a:r>
            <a:endParaRPr lang="en-US" sz="24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82718" y="2270760"/>
            <a:ext cx="1229710" cy="40459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dirty="0" err="1" smtClean="0">
                <a:latin typeface="+mj-lt"/>
              </a:rPr>
              <a:t>api.store.com</a:t>
            </a:r>
            <a:endParaRPr lang="en-US" sz="2400" dirty="0">
              <a:latin typeface="+mj-lt"/>
            </a:endParaRPr>
          </a:p>
        </p:txBody>
      </p:sp>
      <p:sp>
        <p:nvSpPr>
          <p:cNvPr id="2" name="Can 1"/>
          <p:cNvSpPr/>
          <p:nvPr/>
        </p:nvSpPr>
        <p:spPr>
          <a:xfrm>
            <a:off x="1597572" y="5486400"/>
            <a:ext cx="504497" cy="662152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>
            <a:off x="3842845" y="5486400"/>
            <a:ext cx="504497" cy="662152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n 9"/>
          <p:cNvSpPr/>
          <p:nvPr/>
        </p:nvSpPr>
        <p:spPr>
          <a:xfrm>
            <a:off x="6088117" y="5486400"/>
            <a:ext cx="504497" cy="662152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n 10"/>
          <p:cNvSpPr/>
          <p:nvPr/>
        </p:nvSpPr>
        <p:spPr>
          <a:xfrm>
            <a:off x="8333389" y="5486400"/>
            <a:ext cx="504497" cy="662152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n 11"/>
          <p:cNvSpPr/>
          <p:nvPr/>
        </p:nvSpPr>
        <p:spPr>
          <a:xfrm>
            <a:off x="10578662" y="5486400"/>
            <a:ext cx="504497" cy="662152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26" idx="2"/>
            <a:endCxn id="9" idx="0"/>
          </p:cNvCxnSpPr>
          <p:nvPr/>
        </p:nvCxnSpPr>
        <p:spPr>
          <a:xfrm flipH="1">
            <a:off x="1597573" y="1880958"/>
            <a:ext cx="4490544" cy="38980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6" idx="2"/>
            <a:endCxn id="4" idx="0"/>
          </p:cNvCxnSpPr>
          <p:nvPr/>
        </p:nvCxnSpPr>
        <p:spPr>
          <a:xfrm flipH="1">
            <a:off x="3842845" y="1880958"/>
            <a:ext cx="2245272" cy="38980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6" idx="2"/>
            <a:endCxn id="5" idx="0"/>
          </p:cNvCxnSpPr>
          <p:nvPr/>
        </p:nvCxnSpPr>
        <p:spPr>
          <a:xfrm>
            <a:off x="6088117" y="1880958"/>
            <a:ext cx="0" cy="38980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6" idx="2"/>
            <a:endCxn id="6" idx="0"/>
          </p:cNvCxnSpPr>
          <p:nvPr/>
        </p:nvCxnSpPr>
        <p:spPr>
          <a:xfrm>
            <a:off x="6088117" y="1880958"/>
            <a:ext cx="2245272" cy="38980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6" idx="2"/>
            <a:endCxn id="7" idx="0"/>
          </p:cNvCxnSpPr>
          <p:nvPr/>
        </p:nvCxnSpPr>
        <p:spPr>
          <a:xfrm>
            <a:off x="6088117" y="1880958"/>
            <a:ext cx="4490545" cy="38980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645" y="203967"/>
            <a:ext cx="720944" cy="7209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938" y="249183"/>
            <a:ext cx="1732807" cy="675728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691713" y="203967"/>
            <a:ext cx="2028496" cy="714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+mj-lt"/>
              </a:rPr>
              <a:t>Service Team</a:t>
            </a:r>
            <a:endParaRPr lang="en-US" dirty="0">
              <a:latin typeface="+mj-lt"/>
            </a:endParaRPr>
          </a:p>
        </p:txBody>
      </p:sp>
      <p:cxnSp>
        <p:nvCxnSpPr>
          <p:cNvPr id="55" name="Straight Arrow Connector 54"/>
          <p:cNvCxnSpPr>
            <a:stCxn id="54" idx="3"/>
          </p:cNvCxnSpPr>
          <p:nvPr/>
        </p:nvCxnSpPr>
        <p:spPr>
          <a:xfrm flipV="1">
            <a:off x="2720209" y="561318"/>
            <a:ext cx="637517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982717" y="1166255"/>
            <a:ext cx="10210799" cy="714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>
                <a:latin typeface="+mj-lt"/>
              </a:rPr>
              <a:t>store.com</a:t>
            </a:r>
            <a:endParaRPr lang="en-US" sz="2800" dirty="0">
              <a:latin typeface="+mj-lt"/>
            </a:endParaRPr>
          </a:p>
        </p:txBody>
      </p:sp>
      <p:cxnSp>
        <p:nvCxnSpPr>
          <p:cNvPr id="32" name="Straight Arrow Connector 31"/>
          <p:cNvCxnSpPr>
            <a:stCxn id="33" idx="2"/>
            <a:endCxn id="26" idx="0"/>
          </p:cNvCxnSpPr>
          <p:nvPr/>
        </p:nvCxnSpPr>
        <p:spPr>
          <a:xfrm>
            <a:off x="6088117" y="924911"/>
            <a:ext cx="0" cy="241344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11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Avoid cross-component chatter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a sign your boundaries are wrong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00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767" y="588579"/>
            <a:ext cx="10594427" cy="7357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latin typeface="+mj-lt"/>
              </a:rPr>
              <a:t>store.com</a:t>
            </a:r>
            <a:endParaRPr lang="en-US" sz="3200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77767" y="1776247"/>
            <a:ext cx="10594427" cy="1187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mtClean="0">
                <a:latin typeface="+mj-lt"/>
              </a:rPr>
              <a:t>Browser</a:t>
            </a:r>
            <a:endParaRPr lang="en-US" sz="32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77767" y="3415860"/>
            <a:ext cx="10594427" cy="11876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mtClean="0">
                <a:latin typeface="+mj-lt"/>
              </a:rPr>
              <a:t>Server</a:t>
            </a:r>
            <a:endParaRPr lang="en-US" sz="320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77767" y="5055473"/>
            <a:ext cx="10594427" cy="11876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mtClean="0">
                <a:latin typeface="+mj-lt"/>
              </a:rPr>
              <a:t>Database</a:t>
            </a:r>
            <a:endParaRPr lang="en-US" sz="3200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93987" y="3189887"/>
            <a:ext cx="11161986" cy="1639614"/>
          </a:xfrm>
          <a:prstGeom prst="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7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 server-side is</a:t>
            </a:r>
            <a:r>
              <a:rPr lang="mr-IN" dirty="0" smtClean="0"/>
              <a:t>…</a:t>
            </a:r>
            <a:r>
              <a:rPr lang="en-US" dirty="0" smtClean="0"/>
              <a:t>a little messier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it's highly dependent on your server-side stack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91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 err="1" smtClean="0"/>
              <a:t>microservice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(depends who you ask)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4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767" y="588579"/>
            <a:ext cx="10594427" cy="7357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latin typeface="+mj-lt"/>
              </a:rPr>
              <a:t>store.com</a:t>
            </a:r>
            <a:endParaRPr lang="en-US" sz="3200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77767" y="1776247"/>
            <a:ext cx="10594427" cy="1187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+mj-lt"/>
              </a:rPr>
              <a:t>Model</a:t>
            </a:r>
            <a:endParaRPr lang="en-US" sz="32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77767" y="3415860"/>
            <a:ext cx="10594427" cy="11876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+mj-lt"/>
              </a:rPr>
              <a:t>Controller</a:t>
            </a:r>
            <a:endParaRPr lang="en-US" sz="320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77767" y="5055473"/>
            <a:ext cx="10594427" cy="11876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+mj-lt"/>
              </a:rPr>
              <a:t>View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573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767" y="588579"/>
            <a:ext cx="10594427" cy="7357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latin typeface="+mj-lt"/>
              </a:rPr>
              <a:t>store.com</a:t>
            </a:r>
            <a:endParaRPr lang="en-US" sz="3200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77767" y="1776247"/>
            <a:ext cx="10594427" cy="1187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+mj-lt"/>
              </a:rPr>
              <a:t>Model</a:t>
            </a:r>
            <a:endParaRPr lang="en-US" sz="32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77767" y="3415860"/>
            <a:ext cx="10594427" cy="11876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+mj-lt"/>
              </a:rPr>
              <a:t>Controller</a:t>
            </a:r>
            <a:endParaRPr lang="en-US" sz="320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77767" y="5055473"/>
            <a:ext cx="10594427" cy="11876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+mj-lt"/>
              </a:rPr>
              <a:t>View</a:t>
            </a:r>
            <a:endParaRPr lang="en-US" sz="3200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95300" y="1557337"/>
            <a:ext cx="11201400" cy="1628775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43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1289050"/>
            <a:ext cx="107188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0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57488" y="514350"/>
            <a:ext cx="1228724" cy="5815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3200" smtClean="0">
                <a:latin typeface="+mj-lt"/>
              </a:rPr>
              <a:t>ProductSearchResult</a:t>
            </a:r>
            <a:endParaRPr lang="en-US" sz="3200" dirty="0">
              <a:latin typeface="+mj-lt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85775" y="1114425"/>
            <a:ext cx="2271713" cy="1428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34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57488" y="514350"/>
            <a:ext cx="1228724" cy="5815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3200" smtClean="0">
                <a:latin typeface="+mj-lt"/>
              </a:rPr>
              <a:t>ProductSearchResult</a:t>
            </a:r>
            <a:endParaRPr lang="en-US" sz="3200" dirty="0">
              <a:latin typeface="+mj-lt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85775" y="1114425"/>
            <a:ext cx="2271713" cy="1428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457825" y="514350"/>
            <a:ext cx="5943600" cy="7858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+mj-lt"/>
              </a:rPr>
              <a:t>Product Catalog</a:t>
            </a:r>
            <a:endParaRPr lang="en-US" sz="2400">
              <a:latin typeface="+mj-lt"/>
            </a:endParaRPr>
          </a:p>
        </p:txBody>
      </p:sp>
      <p:cxnSp>
        <p:nvCxnSpPr>
          <p:cNvPr id="5" name="Straight Arrow Connector 4"/>
          <p:cNvCxnSpPr>
            <a:stCxn id="3" idx="1"/>
          </p:cNvCxnSpPr>
          <p:nvPr/>
        </p:nvCxnSpPr>
        <p:spPr>
          <a:xfrm flipH="1" flipV="1">
            <a:off x="3986212" y="907256"/>
            <a:ext cx="1471613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5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57488" y="514350"/>
            <a:ext cx="1228724" cy="5815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3200" smtClean="0">
                <a:latin typeface="+mj-lt"/>
              </a:rPr>
              <a:t>ProductSearchResult</a:t>
            </a:r>
            <a:endParaRPr lang="en-US" sz="3200" dirty="0">
              <a:latin typeface="+mj-lt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85775" y="1114425"/>
            <a:ext cx="2271713" cy="1428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457825" y="514350"/>
            <a:ext cx="5943600" cy="7858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+mj-lt"/>
              </a:rPr>
              <a:t>Product Catalog</a:t>
            </a:r>
            <a:endParaRPr lang="en-US" sz="2400">
              <a:latin typeface="+mj-lt"/>
            </a:endParaRPr>
          </a:p>
        </p:txBody>
      </p:sp>
      <p:cxnSp>
        <p:nvCxnSpPr>
          <p:cNvPr id="5" name="Straight Arrow Connector 4"/>
          <p:cNvCxnSpPr>
            <a:stCxn id="3" idx="1"/>
          </p:cNvCxnSpPr>
          <p:nvPr/>
        </p:nvCxnSpPr>
        <p:spPr>
          <a:xfrm flipH="1" flipV="1">
            <a:off x="3986212" y="907256"/>
            <a:ext cx="1471613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5457825" y="1693069"/>
            <a:ext cx="5943600" cy="7858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+mj-lt"/>
              </a:rPr>
              <a:t>Pricing</a:t>
            </a:r>
            <a:endParaRPr lang="en-US" sz="2400" dirty="0">
              <a:latin typeface="+mj-lt"/>
            </a:endParaRPr>
          </a:p>
        </p:txBody>
      </p:sp>
      <p:cxnSp>
        <p:nvCxnSpPr>
          <p:cNvPr id="7" name="Straight Arrow Connector 6"/>
          <p:cNvCxnSpPr>
            <a:stCxn id="7" idx="1"/>
          </p:cNvCxnSpPr>
          <p:nvPr/>
        </p:nvCxnSpPr>
        <p:spPr>
          <a:xfrm flipH="1" flipV="1">
            <a:off x="3986212" y="2085975"/>
            <a:ext cx="1471613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80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57488" y="514350"/>
            <a:ext cx="1228724" cy="5815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3200" smtClean="0">
                <a:latin typeface="+mj-lt"/>
              </a:rPr>
              <a:t>ProductSearchResult</a:t>
            </a:r>
            <a:endParaRPr lang="en-US" sz="3200" dirty="0">
              <a:latin typeface="+mj-lt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85775" y="1114425"/>
            <a:ext cx="2271713" cy="1428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457825" y="514350"/>
            <a:ext cx="5943600" cy="7858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+mj-lt"/>
              </a:rPr>
              <a:t>Product Catalog</a:t>
            </a:r>
            <a:endParaRPr lang="en-US" sz="2400">
              <a:latin typeface="+mj-lt"/>
            </a:endParaRPr>
          </a:p>
        </p:txBody>
      </p:sp>
      <p:cxnSp>
        <p:nvCxnSpPr>
          <p:cNvPr id="5" name="Straight Arrow Connector 4"/>
          <p:cNvCxnSpPr>
            <a:stCxn id="3" idx="1"/>
          </p:cNvCxnSpPr>
          <p:nvPr/>
        </p:nvCxnSpPr>
        <p:spPr>
          <a:xfrm flipH="1" flipV="1">
            <a:off x="3986212" y="907256"/>
            <a:ext cx="1471613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5457825" y="1693069"/>
            <a:ext cx="5943600" cy="7858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+mj-lt"/>
              </a:rPr>
              <a:t>Pricing</a:t>
            </a:r>
            <a:endParaRPr lang="en-US" sz="2400" dirty="0">
              <a:latin typeface="+mj-lt"/>
            </a:endParaRPr>
          </a:p>
        </p:txBody>
      </p:sp>
      <p:cxnSp>
        <p:nvCxnSpPr>
          <p:cNvPr id="7" name="Straight Arrow Connector 6"/>
          <p:cNvCxnSpPr>
            <a:stCxn id="7" idx="1"/>
          </p:cNvCxnSpPr>
          <p:nvPr/>
        </p:nvCxnSpPr>
        <p:spPr>
          <a:xfrm flipH="1" flipV="1">
            <a:off x="3986212" y="2085975"/>
            <a:ext cx="1471613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457825" y="2871788"/>
            <a:ext cx="5943600" cy="78581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+mj-lt"/>
              </a:rPr>
              <a:t>Ratings</a:t>
            </a:r>
            <a:endParaRPr lang="en-US" sz="2400" dirty="0">
              <a:latin typeface="+mj-l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3986212" y="3264694"/>
            <a:ext cx="1471613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2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57488" y="514350"/>
            <a:ext cx="1228724" cy="5815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3200" smtClean="0">
                <a:latin typeface="+mj-lt"/>
              </a:rPr>
              <a:t>ProductSearchResult</a:t>
            </a:r>
            <a:endParaRPr lang="en-US" sz="3200" dirty="0">
              <a:latin typeface="+mj-lt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85775" y="1114425"/>
            <a:ext cx="2271713" cy="1428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457825" y="514350"/>
            <a:ext cx="5943600" cy="7858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+mj-lt"/>
              </a:rPr>
              <a:t>Product Catalog</a:t>
            </a:r>
            <a:endParaRPr lang="en-US" sz="2400">
              <a:latin typeface="+mj-lt"/>
            </a:endParaRPr>
          </a:p>
        </p:txBody>
      </p:sp>
      <p:cxnSp>
        <p:nvCxnSpPr>
          <p:cNvPr id="5" name="Straight Arrow Connector 4"/>
          <p:cNvCxnSpPr>
            <a:stCxn id="3" idx="1"/>
          </p:cNvCxnSpPr>
          <p:nvPr/>
        </p:nvCxnSpPr>
        <p:spPr>
          <a:xfrm flipH="1" flipV="1">
            <a:off x="3986212" y="907256"/>
            <a:ext cx="1471613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5457825" y="1693069"/>
            <a:ext cx="5943600" cy="7858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+mj-lt"/>
              </a:rPr>
              <a:t>Pricing</a:t>
            </a:r>
            <a:endParaRPr lang="en-US" sz="2400" dirty="0">
              <a:latin typeface="+mj-lt"/>
            </a:endParaRPr>
          </a:p>
        </p:txBody>
      </p:sp>
      <p:cxnSp>
        <p:nvCxnSpPr>
          <p:cNvPr id="7" name="Straight Arrow Connector 6"/>
          <p:cNvCxnSpPr>
            <a:stCxn id="7" idx="1"/>
          </p:cNvCxnSpPr>
          <p:nvPr/>
        </p:nvCxnSpPr>
        <p:spPr>
          <a:xfrm flipH="1" flipV="1">
            <a:off x="3986212" y="2085975"/>
            <a:ext cx="1471613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457825" y="2871788"/>
            <a:ext cx="5943600" cy="78581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+mj-lt"/>
              </a:rPr>
              <a:t>Ratings</a:t>
            </a:r>
            <a:endParaRPr lang="en-US" sz="2400" dirty="0">
              <a:latin typeface="+mj-l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3986212" y="3264694"/>
            <a:ext cx="1471613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457825" y="4050507"/>
            <a:ext cx="5943600" cy="78581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+mj-lt"/>
              </a:rPr>
              <a:t>Recommendations</a:t>
            </a:r>
            <a:endParaRPr lang="en-US" sz="2400" dirty="0"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3986212" y="4443413"/>
            <a:ext cx="1471613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56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57488" y="514350"/>
            <a:ext cx="1228724" cy="5815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3200" smtClean="0">
                <a:latin typeface="+mj-lt"/>
              </a:rPr>
              <a:t>ProductSearchResult</a:t>
            </a:r>
            <a:endParaRPr lang="en-US" sz="3200" dirty="0">
              <a:latin typeface="+mj-lt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85775" y="1114425"/>
            <a:ext cx="2271713" cy="1428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457825" y="514350"/>
            <a:ext cx="5943600" cy="7858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+mj-lt"/>
              </a:rPr>
              <a:t>Product Catalog</a:t>
            </a:r>
            <a:endParaRPr lang="en-US" sz="2400">
              <a:latin typeface="+mj-lt"/>
            </a:endParaRPr>
          </a:p>
        </p:txBody>
      </p:sp>
      <p:cxnSp>
        <p:nvCxnSpPr>
          <p:cNvPr id="5" name="Straight Arrow Connector 4"/>
          <p:cNvCxnSpPr>
            <a:stCxn id="3" idx="1"/>
          </p:cNvCxnSpPr>
          <p:nvPr/>
        </p:nvCxnSpPr>
        <p:spPr>
          <a:xfrm flipH="1" flipV="1">
            <a:off x="3986212" y="907256"/>
            <a:ext cx="1471613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5457825" y="1693069"/>
            <a:ext cx="5943600" cy="7858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+mj-lt"/>
              </a:rPr>
              <a:t>Pricing</a:t>
            </a:r>
            <a:endParaRPr lang="en-US" sz="2400" dirty="0">
              <a:latin typeface="+mj-lt"/>
            </a:endParaRPr>
          </a:p>
        </p:txBody>
      </p:sp>
      <p:cxnSp>
        <p:nvCxnSpPr>
          <p:cNvPr id="7" name="Straight Arrow Connector 6"/>
          <p:cNvCxnSpPr>
            <a:stCxn id="7" idx="1"/>
          </p:cNvCxnSpPr>
          <p:nvPr/>
        </p:nvCxnSpPr>
        <p:spPr>
          <a:xfrm flipH="1" flipV="1">
            <a:off x="3986212" y="2085975"/>
            <a:ext cx="1471613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457825" y="2871788"/>
            <a:ext cx="5943600" cy="78581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+mj-lt"/>
              </a:rPr>
              <a:t>Ratings</a:t>
            </a:r>
            <a:endParaRPr lang="en-US" sz="2400" dirty="0">
              <a:latin typeface="+mj-l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3986212" y="3264694"/>
            <a:ext cx="1471613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457825" y="4050507"/>
            <a:ext cx="5943600" cy="78581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+mj-lt"/>
              </a:rPr>
              <a:t>Recommendations</a:t>
            </a:r>
            <a:endParaRPr lang="en-US" sz="2400" dirty="0"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3986212" y="4443413"/>
            <a:ext cx="1471613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85774" y="5710237"/>
            <a:ext cx="2271713" cy="14288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740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57488" y="514350"/>
            <a:ext cx="1228724" cy="5815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3200" dirty="0" smtClean="0">
                <a:latin typeface="+mj-lt"/>
              </a:rPr>
              <a:t>/products/</a:t>
            </a:r>
            <a:r>
              <a:rPr lang="en-US" sz="3200" dirty="0" err="1" smtClean="0">
                <a:latin typeface="+mj-lt"/>
              </a:rPr>
              <a:t>search?q</a:t>
            </a:r>
            <a:r>
              <a:rPr lang="en-US" sz="3200" dirty="0" smtClean="0">
                <a:latin typeface="+mj-lt"/>
              </a:rPr>
              <a:t>=</a:t>
            </a:r>
            <a:r>
              <a:rPr lang="mr-IN" sz="3200" dirty="0" smtClean="0">
                <a:latin typeface="+mj-lt"/>
              </a:rPr>
              <a:t>…</a:t>
            </a:r>
            <a:endParaRPr lang="en-US" sz="3200" dirty="0">
              <a:latin typeface="+mj-lt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85775" y="1114425"/>
            <a:ext cx="2271713" cy="1428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457825" y="514350"/>
            <a:ext cx="5943600" cy="7858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+mj-lt"/>
              </a:rPr>
              <a:t>Product Catalog</a:t>
            </a:r>
            <a:endParaRPr lang="en-US" sz="2400">
              <a:latin typeface="+mj-lt"/>
            </a:endParaRPr>
          </a:p>
        </p:txBody>
      </p:sp>
      <p:cxnSp>
        <p:nvCxnSpPr>
          <p:cNvPr id="5" name="Straight Arrow Connector 4"/>
          <p:cNvCxnSpPr>
            <a:stCxn id="3" idx="1"/>
          </p:cNvCxnSpPr>
          <p:nvPr/>
        </p:nvCxnSpPr>
        <p:spPr>
          <a:xfrm flipH="1" flipV="1">
            <a:off x="3986212" y="907256"/>
            <a:ext cx="1471613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5457825" y="1693069"/>
            <a:ext cx="5943600" cy="7858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+mj-lt"/>
              </a:rPr>
              <a:t>Pricing</a:t>
            </a:r>
            <a:endParaRPr lang="en-US" sz="2400" dirty="0">
              <a:latin typeface="+mj-lt"/>
            </a:endParaRPr>
          </a:p>
        </p:txBody>
      </p:sp>
      <p:cxnSp>
        <p:nvCxnSpPr>
          <p:cNvPr id="7" name="Straight Arrow Connector 6"/>
          <p:cNvCxnSpPr>
            <a:stCxn id="7" idx="1"/>
          </p:cNvCxnSpPr>
          <p:nvPr/>
        </p:nvCxnSpPr>
        <p:spPr>
          <a:xfrm flipH="1" flipV="1">
            <a:off x="3986212" y="2085975"/>
            <a:ext cx="1471613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457825" y="2871788"/>
            <a:ext cx="5943600" cy="78581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+mj-lt"/>
              </a:rPr>
              <a:t>Ratings</a:t>
            </a:r>
            <a:endParaRPr lang="en-US" sz="2400" dirty="0">
              <a:latin typeface="+mj-l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3986212" y="3264694"/>
            <a:ext cx="1471613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457825" y="4050507"/>
            <a:ext cx="5943600" cy="78581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+mj-lt"/>
              </a:rPr>
              <a:t>Recommendations</a:t>
            </a:r>
            <a:endParaRPr lang="en-US" sz="2400" dirty="0"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3986212" y="4443413"/>
            <a:ext cx="1471613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85774" y="5710237"/>
            <a:ext cx="2271713" cy="14288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08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</a:t>
            </a:r>
            <a:r>
              <a:rPr lang="en-US" dirty="0" err="1" smtClean="0"/>
              <a:t>Microservices</a:t>
            </a:r>
            <a:r>
              <a:rPr lang="en-US" dirty="0"/>
              <a:t> </a:t>
            </a:r>
            <a:r>
              <a:rPr lang="en-US" dirty="0" smtClean="0"/>
              <a:t>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Small and focused on doing one thing well</a:t>
            </a:r>
          </a:p>
          <a:p>
            <a:endParaRPr lang="en-US" dirty="0"/>
          </a:p>
          <a:p>
            <a:r>
              <a:rPr lang="en-US" dirty="0" smtClean="0"/>
              <a:t>Autonomous</a:t>
            </a:r>
          </a:p>
          <a:p>
            <a:endParaRPr lang="en-US" dirty="0"/>
          </a:p>
          <a:p>
            <a:r>
              <a:rPr lang="en-US" dirty="0" smtClean="0"/>
              <a:t>The end!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11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57488" y="514350"/>
            <a:ext cx="1228724" cy="5815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3200" dirty="0" smtClean="0">
                <a:latin typeface="+mj-lt"/>
              </a:rPr>
              <a:t>/products/</a:t>
            </a:r>
            <a:r>
              <a:rPr lang="en-US" sz="3200" dirty="0" err="1" smtClean="0">
                <a:latin typeface="+mj-lt"/>
              </a:rPr>
              <a:t>search?q</a:t>
            </a:r>
            <a:r>
              <a:rPr lang="en-US" sz="3200" dirty="0" smtClean="0">
                <a:latin typeface="+mj-lt"/>
              </a:rPr>
              <a:t>=</a:t>
            </a:r>
            <a:r>
              <a:rPr lang="mr-IN" sz="3200" dirty="0" smtClean="0">
                <a:latin typeface="+mj-lt"/>
              </a:rPr>
              <a:t>…</a:t>
            </a:r>
            <a:endParaRPr lang="en-US" sz="3200" dirty="0">
              <a:latin typeface="+mj-lt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85775" y="1114425"/>
            <a:ext cx="2271713" cy="1428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457825" y="514350"/>
            <a:ext cx="5943600" cy="7858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+mj-lt"/>
              </a:rPr>
              <a:t>Product Catalog</a:t>
            </a:r>
            <a:endParaRPr lang="en-US" sz="2400">
              <a:latin typeface="+mj-lt"/>
            </a:endParaRPr>
          </a:p>
        </p:txBody>
      </p:sp>
      <p:cxnSp>
        <p:nvCxnSpPr>
          <p:cNvPr id="5" name="Straight Arrow Connector 4"/>
          <p:cNvCxnSpPr>
            <a:stCxn id="3" idx="1"/>
          </p:cNvCxnSpPr>
          <p:nvPr/>
        </p:nvCxnSpPr>
        <p:spPr>
          <a:xfrm flipH="1" flipV="1">
            <a:off x="3986212" y="907256"/>
            <a:ext cx="1471613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5457825" y="1693069"/>
            <a:ext cx="5943600" cy="7858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+mj-lt"/>
              </a:rPr>
              <a:t>Pricing</a:t>
            </a:r>
            <a:endParaRPr lang="en-US" sz="2400" dirty="0">
              <a:latin typeface="+mj-lt"/>
            </a:endParaRPr>
          </a:p>
        </p:txBody>
      </p:sp>
      <p:cxnSp>
        <p:nvCxnSpPr>
          <p:cNvPr id="7" name="Straight Arrow Connector 6"/>
          <p:cNvCxnSpPr>
            <a:stCxn id="7" idx="1"/>
          </p:cNvCxnSpPr>
          <p:nvPr/>
        </p:nvCxnSpPr>
        <p:spPr>
          <a:xfrm flipH="1" flipV="1">
            <a:off x="3986212" y="2085975"/>
            <a:ext cx="1471613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457825" y="2871788"/>
            <a:ext cx="5943600" cy="78581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+mj-lt"/>
              </a:rPr>
              <a:t>Ratings</a:t>
            </a:r>
            <a:endParaRPr lang="en-US" sz="2400" dirty="0">
              <a:latin typeface="+mj-l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3986212" y="3264694"/>
            <a:ext cx="1471613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457825" y="4050507"/>
            <a:ext cx="5943600" cy="78581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+mj-lt"/>
              </a:rPr>
              <a:t>Recommendations</a:t>
            </a:r>
            <a:endParaRPr lang="en-US" sz="2400" dirty="0"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3986212" y="4443413"/>
            <a:ext cx="1471613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85774" y="5710237"/>
            <a:ext cx="2271713" cy="14288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Explosion 1 12"/>
          <p:cNvSpPr/>
          <p:nvPr/>
        </p:nvSpPr>
        <p:spPr>
          <a:xfrm>
            <a:off x="5929312" y="3811191"/>
            <a:ext cx="5000625" cy="1264443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7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50" y="2355850"/>
            <a:ext cx="77851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0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2343150"/>
            <a:ext cx="111760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0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767" y="588579"/>
            <a:ext cx="10594427" cy="7357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latin typeface="+mj-lt"/>
              </a:rPr>
              <a:t>store.com</a:t>
            </a:r>
            <a:endParaRPr lang="en-US" sz="3200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77767" y="1776247"/>
            <a:ext cx="10594427" cy="1187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+mj-lt"/>
              </a:rPr>
              <a:t>Model</a:t>
            </a:r>
            <a:endParaRPr lang="en-US" sz="32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77767" y="3415860"/>
            <a:ext cx="10594427" cy="11876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+mj-lt"/>
              </a:rPr>
              <a:t>Controller</a:t>
            </a:r>
            <a:endParaRPr lang="en-US" sz="320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77767" y="5055473"/>
            <a:ext cx="10594427" cy="11876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+mj-lt"/>
              </a:rPr>
              <a:t>View</a:t>
            </a:r>
            <a:endParaRPr lang="en-US" sz="3200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4280" y="4834919"/>
            <a:ext cx="11201400" cy="1628775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96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112"/>
            <a:ext cx="12192000" cy="65497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2322786"/>
            <a:ext cx="3090041" cy="4130566"/>
          </a:xfrm>
          <a:prstGeom prst="rect">
            <a:avLst/>
          </a:prstGeom>
          <a:solidFill>
            <a:schemeClr val="accent1">
              <a:alpha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400" dirty="0" err="1" smtClean="0">
                <a:latin typeface="+mj-lt"/>
              </a:rPr>
              <a:t>images.cshtml</a:t>
            </a:r>
            <a:endParaRPr lang="en-US" sz="2400" dirty="0"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47847" y="3331779"/>
            <a:ext cx="4293477" cy="1261242"/>
          </a:xfrm>
          <a:prstGeom prst="rect">
            <a:avLst/>
          </a:prstGeom>
          <a:solidFill>
            <a:schemeClr val="accent2">
              <a:alpha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400" dirty="0" err="1" smtClean="0">
                <a:latin typeface="+mj-lt"/>
              </a:rPr>
              <a:t>formats.cshtml</a:t>
            </a:r>
            <a:endParaRPr lang="en-US" sz="2400" dirty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797159" y="1061545"/>
            <a:ext cx="3300248" cy="525518"/>
          </a:xfrm>
          <a:prstGeom prst="rect">
            <a:avLst/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400" dirty="0" err="1" smtClean="0">
                <a:latin typeface="+mj-lt"/>
              </a:rPr>
              <a:t>account.cshtml</a:t>
            </a:r>
            <a:endParaRPr lang="en-US" sz="2400"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869214" y="5192110"/>
            <a:ext cx="2272862" cy="525518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stock.cshtml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3061"/>
            <a:ext cx="12097407" cy="672663"/>
          </a:xfrm>
          <a:prstGeom prst="rect">
            <a:avLst/>
          </a:prstGeom>
          <a:solidFill>
            <a:schemeClr val="accent2">
              <a:alpha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400" dirty="0" err="1" smtClean="0">
                <a:latin typeface="+mj-lt"/>
              </a:rPr>
              <a:t>promos.cshtml</a:t>
            </a:r>
            <a:endParaRPr lang="en-US" sz="240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869213" y="6083775"/>
            <a:ext cx="2280745" cy="620112"/>
          </a:xfrm>
          <a:prstGeom prst="rect">
            <a:avLst/>
          </a:prstGeom>
          <a:solidFill>
            <a:schemeClr val="accent6">
              <a:alpha val="5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400" dirty="0" err="1" smtClean="0">
                <a:latin typeface="+mj-lt"/>
              </a:rPr>
              <a:t>cart.cshtml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09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ASP.NET Core: View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Replacement for "child actions"</a:t>
            </a:r>
          </a:p>
          <a:p>
            <a:endParaRPr lang="en-US" dirty="0"/>
          </a:p>
          <a:p>
            <a:r>
              <a:rPr lang="en-US" dirty="0" smtClean="0"/>
              <a:t>Encapsulate a mini-request, with invocation, model, and view</a:t>
            </a:r>
          </a:p>
          <a:p>
            <a:endParaRPr lang="en-US" dirty="0"/>
          </a:p>
          <a:p>
            <a:r>
              <a:rPr lang="en-US" dirty="0" smtClean="0"/>
              <a:t>Can have parameters and business logic</a:t>
            </a:r>
          </a:p>
          <a:p>
            <a:endParaRPr lang="en-US" dirty="0"/>
          </a:p>
          <a:p>
            <a:r>
              <a:rPr lang="en-US" dirty="0" smtClean="0"/>
              <a:t>Invoked from a view (usually a layout)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38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097" y="264373"/>
            <a:ext cx="8927806" cy="632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0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0" y="1682750"/>
            <a:ext cx="62230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1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44" y="2869903"/>
            <a:ext cx="10501313" cy="111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2203450"/>
            <a:ext cx="80010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2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smallest, focused autonomous boundary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8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767" y="588579"/>
            <a:ext cx="10594427" cy="7357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latin typeface="+mj-lt"/>
              </a:rPr>
              <a:t>store.com</a:t>
            </a:r>
            <a:endParaRPr lang="en-US" sz="3200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77767" y="1776247"/>
            <a:ext cx="10594427" cy="1187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mtClean="0">
                <a:latin typeface="+mj-lt"/>
              </a:rPr>
              <a:t>Browser</a:t>
            </a:r>
            <a:endParaRPr lang="en-US" sz="32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77767" y="3415860"/>
            <a:ext cx="10594427" cy="11876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mtClean="0">
                <a:latin typeface="+mj-lt"/>
              </a:rPr>
              <a:t>Server</a:t>
            </a:r>
            <a:endParaRPr lang="en-US" sz="320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77767" y="5055473"/>
            <a:ext cx="10594427" cy="11876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mtClean="0">
                <a:latin typeface="+mj-lt"/>
              </a:rPr>
              <a:t>Database</a:t>
            </a:r>
            <a:endParaRPr lang="en-US" sz="3200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93987" y="4829500"/>
            <a:ext cx="11161986" cy="1639614"/>
          </a:xfrm>
          <a:prstGeom prst="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0" y="0"/>
            <a:ext cx="12142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14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0" y="0"/>
            <a:ext cx="1214296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3725" y="3543299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4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49250"/>
            <a:ext cx="11887200" cy="61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0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49250"/>
            <a:ext cx="11887200" cy="6159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42925" y="828675"/>
            <a:ext cx="11244263" cy="1185863"/>
          </a:xfrm>
          <a:prstGeom prst="rect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600" dirty="0" err="1" smtClean="0">
                <a:solidFill>
                  <a:schemeClr val="tx1"/>
                </a:solidFill>
                <a:latin typeface="+mj-lt"/>
              </a:rPr>
              <a:t>catalog.svc</a:t>
            </a:r>
            <a:endParaRPr lang="en-US" sz="3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42925" y="2124076"/>
            <a:ext cx="11244263" cy="369888"/>
          </a:xfrm>
          <a:prstGeom prst="rect">
            <a:avLst/>
          </a:prstGeom>
          <a:solidFill>
            <a:schemeClr val="accent2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600" dirty="0" err="1" smtClean="0">
                <a:solidFill>
                  <a:schemeClr val="tx1"/>
                </a:solidFill>
                <a:latin typeface="+mj-lt"/>
              </a:rPr>
              <a:t>image.svc</a:t>
            </a:r>
            <a:endParaRPr lang="en-US" sz="3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2925" y="2603502"/>
            <a:ext cx="11244263" cy="1639886"/>
          </a:xfrm>
          <a:prstGeom prst="rect">
            <a:avLst/>
          </a:prstGeom>
          <a:solidFill>
            <a:schemeClr val="accent4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600" dirty="0" err="1" smtClean="0">
                <a:solidFill>
                  <a:schemeClr val="tx1"/>
                </a:solidFill>
                <a:latin typeface="+mj-lt"/>
              </a:rPr>
              <a:t>formats.svc</a:t>
            </a:r>
            <a:endParaRPr lang="en-US" sz="3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2924" y="4352926"/>
            <a:ext cx="11244263" cy="1639886"/>
          </a:xfrm>
          <a:prstGeom prst="rect">
            <a:avLst/>
          </a:prstGeom>
          <a:solidFill>
            <a:schemeClr val="accent6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600" smtClean="0">
                <a:solidFill>
                  <a:schemeClr val="tx1"/>
                </a:solidFill>
                <a:latin typeface="+mj-lt"/>
              </a:rPr>
              <a:t>reviews.svc</a:t>
            </a:r>
            <a:endParaRPr lang="en-US" sz="3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508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Duplication Monster!!!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"Immutability changes everything" – Pat </a:t>
            </a:r>
            <a:r>
              <a:rPr lang="en-US" dirty="0" err="1"/>
              <a:t>Helland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2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ownership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Search owns the shape of the data</a:t>
            </a:r>
          </a:p>
          <a:p>
            <a:endParaRPr lang="en-US" dirty="0"/>
          </a:p>
          <a:p>
            <a:r>
              <a:rPr lang="en-US" dirty="0"/>
              <a:t>Search owns the SLA of response</a:t>
            </a:r>
          </a:p>
          <a:p>
            <a:endParaRPr lang="en-US" dirty="0"/>
          </a:p>
          <a:p>
            <a:r>
              <a:rPr lang="en-US" dirty="0"/>
              <a:t>Search owns the relevance</a:t>
            </a:r>
          </a:p>
          <a:p>
            <a:endParaRPr lang="en-US" dirty="0"/>
          </a:p>
          <a:p>
            <a:r>
              <a:rPr lang="en-US" dirty="0"/>
              <a:t>But none of the data!</a:t>
            </a:r>
          </a:p>
        </p:txBody>
      </p:sp>
    </p:spTree>
    <p:extLst>
      <p:ext uri="{BB962C8B-B14F-4D97-AF65-F5344CB8AC3E}">
        <p14:creationId xmlns:p14="http://schemas.microsoft.com/office/powerpoint/2010/main" val="92788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store.com</a:t>
            </a:r>
            <a:r>
              <a:rPr lang="en-US" dirty="0" smtClean="0"/>
              <a:t> Search</a:t>
            </a:r>
            <a:endParaRPr lang="en-US" dirty="0"/>
          </a:p>
        </p:txBody>
      </p:sp>
      <p:sp>
        <p:nvSpPr>
          <p:cNvPr id="3" name="Can 2"/>
          <p:cNvSpPr/>
          <p:nvPr/>
        </p:nvSpPr>
        <p:spPr>
          <a:xfrm>
            <a:off x="2457451" y="3414713"/>
            <a:ext cx="914400" cy="114300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113" y="3744913"/>
            <a:ext cx="727075" cy="727075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4286251" y="1690688"/>
            <a:ext cx="704850" cy="45815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3200" dirty="0" err="1" smtClean="0">
                <a:latin typeface="+mj-lt"/>
              </a:rPr>
              <a:t>denormalizer</a:t>
            </a:r>
            <a:endParaRPr lang="en-US" sz="3200" dirty="0">
              <a:latin typeface="+mj-lt"/>
            </a:endParaRPr>
          </a:p>
        </p:txBody>
      </p:sp>
      <p:cxnSp>
        <p:nvCxnSpPr>
          <p:cNvPr id="26" name="Straight Arrow Connector 25"/>
          <p:cNvCxnSpPr>
            <a:stCxn id="24" idx="1"/>
            <a:endCxn id="3" idx="4"/>
          </p:cNvCxnSpPr>
          <p:nvPr/>
        </p:nvCxnSpPr>
        <p:spPr>
          <a:xfrm flipH="1">
            <a:off x="3371851" y="3981451"/>
            <a:ext cx="914400" cy="476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581650" y="1690688"/>
            <a:ext cx="6076949" cy="695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3200" dirty="0" err="1" smtClean="0">
                <a:latin typeface="+mj-lt"/>
              </a:rPr>
              <a:t>catalog.svc</a:t>
            </a:r>
            <a:endParaRPr lang="en-US" sz="3200" dirty="0">
              <a:latin typeface="+mj-lt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581649" y="2986088"/>
            <a:ext cx="6076949" cy="6953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3200" dirty="0" err="1" smtClean="0">
                <a:latin typeface="+mj-lt"/>
              </a:rPr>
              <a:t>image.svc</a:t>
            </a:r>
            <a:endParaRPr lang="en-US" sz="3200" dirty="0"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581649" y="5576888"/>
            <a:ext cx="6076949" cy="6953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3200" dirty="0" err="1" smtClean="0">
                <a:latin typeface="+mj-lt"/>
              </a:rPr>
              <a:t>reviews.svc</a:t>
            </a:r>
            <a:endParaRPr lang="en-US" sz="3200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581649" y="4281488"/>
            <a:ext cx="6076949" cy="6953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3200" dirty="0" err="1" smtClean="0">
                <a:latin typeface="+mj-lt"/>
              </a:rPr>
              <a:t>formats.svc</a:t>
            </a:r>
            <a:endParaRPr lang="en-US" sz="3200" dirty="0">
              <a:latin typeface="+mj-lt"/>
            </a:endParaRPr>
          </a:p>
        </p:txBody>
      </p:sp>
      <p:cxnSp>
        <p:nvCxnSpPr>
          <p:cNvPr id="32" name="Straight Arrow Connector 31"/>
          <p:cNvCxnSpPr>
            <a:stCxn id="28" idx="1"/>
          </p:cNvCxnSpPr>
          <p:nvPr/>
        </p:nvCxnSpPr>
        <p:spPr>
          <a:xfrm flipH="1" flipV="1">
            <a:off x="4991101" y="2038350"/>
            <a:ext cx="590549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9" idx="1"/>
          </p:cNvCxnSpPr>
          <p:nvPr/>
        </p:nvCxnSpPr>
        <p:spPr>
          <a:xfrm flipH="1" flipV="1">
            <a:off x="4991101" y="3333750"/>
            <a:ext cx="590548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1" idx="1"/>
          </p:cNvCxnSpPr>
          <p:nvPr/>
        </p:nvCxnSpPr>
        <p:spPr>
          <a:xfrm flipH="1" flipV="1">
            <a:off x="4991101" y="4629150"/>
            <a:ext cx="590548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0" idx="1"/>
          </p:cNvCxnSpPr>
          <p:nvPr/>
        </p:nvCxnSpPr>
        <p:spPr>
          <a:xfrm flipH="1" flipV="1">
            <a:off x="4991101" y="5924550"/>
            <a:ext cx="590548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14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store.com</a:t>
            </a:r>
            <a:r>
              <a:rPr lang="en-US" dirty="0" smtClean="0"/>
              <a:t> Search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38201" y="1690688"/>
            <a:ext cx="704850" cy="4581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3200" smtClean="0">
                <a:latin typeface="+mj-lt"/>
              </a:rPr>
              <a:t>store.com</a:t>
            </a:r>
            <a:endParaRPr lang="en-US" sz="3200" dirty="0">
              <a:latin typeface="+mj-lt"/>
            </a:endParaRPr>
          </a:p>
        </p:txBody>
      </p:sp>
      <p:sp>
        <p:nvSpPr>
          <p:cNvPr id="3" name="Can 2"/>
          <p:cNvSpPr/>
          <p:nvPr/>
        </p:nvSpPr>
        <p:spPr>
          <a:xfrm>
            <a:off x="2457451" y="3414713"/>
            <a:ext cx="914400" cy="114300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2" idx="3"/>
            <a:endCxn id="3" idx="2"/>
          </p:cNvCxnSpPr>
          <p:nvPr/>
        </p:nvCxnSpPr>
        <p:spPr>
          <a:xfrm>
            <a:off x="1543051" y="3981451"/>
            <a:ext cx="914400" cy="476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113" y="3744913"/>
            <a:ext cx="727075" cy="727075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4286251" y="1690688"/>
            <a:ext cx="704850" cy="45815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3200" dirty="0" err="1" smtClean="0">
                <a:latin typeface="+mj-lt"/>
              </a:rPr>
              <a:t>denormalizer</a:t>
            </a:r>
            <a:endParaRPr lang="en-US" sz="3200" dirty="0">
              <a:latin typeface="+mj-lt"/>
            </a:endParaRPr>
          </a:p>
        </p:txBody>
      </p:sp>
      <p:cxnSp>
        <p:nvCxnSpPr>
          <p:cNvPr id="26" name="Straight Arrow Connector 25"/>
          <p:cNvCxnSpPr>
            <a:stCxn id="24" idx="1"/>
            <a:endCxn id="3" idx="4"/>
          </p:cNvCxnSpPr>
          <p:nvPr/>
        </p:nvCxnSpPr>
        <p:spPr>
          <a:xfrm flipH="1">
            <a:off x="3371851" y="3981451"/>
            <a:ext cx="914400" cy="476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581650" y="1690688"/>
            <a:ext cx="6076949" cy="695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3200" dirty="0" err="1" smtClean="0">
                <a:latin typeface="+mj-lt"/>
              </a:rPr>
              <a:t>catalog.svc</a:t>
            </a:r>
            <a:endParaRPr lang="en-US" sz="3200" dirty="0">
              <a:latin typeface="+mj-lt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581649" y="2986088"/>
            <a:ext cx="6076949" cy="6953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3200" dirty="0" err="1" smtClean="0">
                <a:latin typeface="+mj-lt"/>
              </a:rPr>
              <a:t>image.svc</a:t>
            </a:r>
            <a:endParaRPr lang="en-US" sz="3200" dirty="0"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581649" y="5576888"/>
            <a:ext cx="6076949" cy="6953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3200" smtClean="0">
                <a:latin typeface="+mj-lt"/>
              </a:rPr>
              <a:t>reviews.svc</a:t>
            </a:r>
            <a:endParaRPr lang="en-US" sz="3200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581649" y="4281488"/>
            <a:ext cx="6076949" cy="6953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3200" dirty="0" err="1" smtClean="0">
                <a:latin typeface="+mj-lt"/>
              </a:rPr>
              <a:t>formats.svc</a:t>
            </a:r>
            <a:endParaRPr lang="en-US" sz="3200" dirty="0">
              <a:latin typeface="+mj-lt"/>
            </a:endParaRPr>
          </a:p>
        </p:txBody>
      </p:sp>
      <p:cxnSp>
        <p:nvCxnSpPr>
          <p:cNvPr id="32" name="Straight Arrow Connector 31"/>
          <p:cNvCxnSpPr>
            <a:stCxn id="28" idx="1"/>
          </p:cNvCxnSpPr>
          <p:nvPr/>
        </p:nvCxnSpPr>
        <p:spPr>
          <a:xfrm flipH="1" flipV="1">
            <a:off x="4991101" y="2038350"/>
            <a:ext cx="590549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9" idx="1"/>
          </p:cNvCxnSpPr>
          <p:nvPr/>
        </p:nvCxnSpPr>
        <p:spPr>
          <a:xfrm flipH="1" flipV="1">
            <a:off x="4991101" y="3333750"/>
            <a:ext cx="590548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1" idx="1"/>
          </p:cNvCxnSpPr>
          <p:nvPr/>
        </p:nvCxnSpPr>
        <p:spPr>
          <a:xfrm flipH="1" flipV="1">
            <a:off x="4991101" y="4629150"/>
            <a:ext cx="590548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0" idx="1"/>
          </p:cNvCxnSpPr>
          <p:nvPr/>
        </p:nvCxnSpPr>
        <p:spPr>
          <a:xfrm flipH="1" flipV="1">
            <a:off x="4991101" y="5924550"/>
            <a:ext cx="590548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53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autonomy?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Independent ownership, availability, and delivery</a:t>
            </a:r>
          </a:p>
          <a:p>
            <a:endParaRPr lang="en-US" dirty="0" smtClean="0"/>
          </a:p>
          <a:p>
            <a:r>
              <a:rPr lang="en-US" dirty="0" smtClean="0"/>
              <a:t>Manage information and access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Handle failures</a:t>
            </a:r>
          </a:p>
          <a:p>
            <a:endParaRPr lang="en-US" dirty="0"/>
          </a:p>
          <a:p>
            <a:r>
              <a:rPr lang="en-US" dirty="0" smtClean="0"/>
              <a:t>Maintain contracts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54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Catalog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Known </a:t>
            </a:r>
            <a:r>
              <a:rPr lang="en-US" dirty="0"/>
              <a:t>quantity</a:t>
            </a:r>
          </a:p>
          <a:p>
            <a:endParaRPr lang="en-US" dirty="0"/>
          </a:p>
          <a:p>
            <a:r>
              <a:rPr lang="en-US" dirty="0"/>
              <a:t>1/day update</a:t>
            </a:r>
          </a:p>
        </p:txBody>
      </p:sp>
      <p:sp>
        <p:nvSpPr>
          <p:cNvPr id="6" name="Rectangle 5"/>
          <p:cNvSpPr/>
          <p:nvPr/>
        </p:nvSpPr>
        <p:spPr>
          <a:xfrm>
            <a:off x="6495394" y="3488914"/>
            <a:ext cx="1749972" cy="10247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Search</a:t>
            </a:r>
          </a:p>
        </p:txBody>
      </p:sp>
      <p:sp>
        <p:nvSpPr>
          <p:cNvPr id="8" name="Rectangle 7"/>
          <p:cNvSpPr/>
          <p:nvPr/>
        </p:nvSpPr>
        <p:spPr>
          <a:xfrm>
            <a:off x="9454055" y="3488914"/>
            <a:ext cx="1749972" cy="10247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Catalog</a:t>
            </a:r>
          </a:p>
        </p:txBody>
      </p:sp>
      <p:cxnSp>
        <p:nvCxnSpPr>
          <p:cNvPr id="10" name="Straight Arrow Connector 9"/>
          <p:cNvCxnSpPr>
            <a:stCxn id="6" idx="3"/>
            <a:endCxn id="8" idx="1"/>
          </p:cNvCxnSpPr>
          <p:nvPr/>
        </p:nvCxnSpPr>
        <p:spPr>
          <a:xfrm>
            <a:off x="8245366" y="4001294"/>
            <a:ext cx="120868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366234" y="3560438"/>
            <a:ext cx="966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+mj-lt"/>
              </a:rPr>
              <a:t>API</a:t>
            </a:r>
            <a:endParaRPr lang="en-US" sz="2000" dirty="0">
              <a:latin typeface="+mj-lt"/>
            </a:endParaRPr>
          </a:p>
        </p:txBody>
      </p:sp>
      <p:sp>
        <p:nvSpPr>
          <p:cNvPr id="12" name="Can 11"/>
          <p:cNvSpPr/>
          <p:nvPr/>
        </p:nvSpPr>
        <p:spPr>
          <a:xfrm>
            <a:off x="7014291" y="4966200"/>
            <a:ext cx="712177" cy="886379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cxnSp>
        <p:nvCxnSpPr>
          <p:cNvPr id="13" name="Straight Arrow Connector 12"/>
          <p:cNvCxnSpPr>
            <a:stCxn id="6" idx="2"/>
            <a:endCxn id="12" idx="1"/>
          </p:cNvCxnSpPr>
          <p:nvPr/>
        </p:nvCxnSpPr>
        <p:spPr>
          <a:xfrm>
            <a:off x="7370380" y="4513673"/>
            <a:ext cx="0" cy="45252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173" y="5242362"/>
            <a:ext cx="506412" cy="50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7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Served </a:t>
            </a:r>
            <a:r>
              <a:rPr lang="en-US" dirty="0"/>
              <a:t>with catalog</a:t>
            </a:r>
          </a:p>
          <a:p>
            <a:endParaRPr lang="en-US" dirty="0"/>
          </a:p>
          <a:p>
            <a:r>
              <a:rPr lang="en-US" dirty="0"/>
              <a:t>Sever connection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6495394" y="3488914"/>
            <a:ext cx="1749972" cy="10247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Search</a:t>
            </a:r>
          </a:p>
        </p:txBody>
      </p:sp>
      <p:sp>
        <p:nvSpPr>
          <p:cNvPr id="8" name="Rectangle 7"/>
          <p:cNvSpPr/>
          <p:nvPr/>
        </p:nvSpPr>
        <p:spPr>
          <a:xfrm>
            <a:off x="9454055" y="3488914"/>
            <a:ext cx="1749972" cy="10247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+mj-lt"/>
              </a:rPr>
              <a:t>Images</a:t>
            </a:r>
            <a:endParaRPr lang="en-US" sz="2400" dirty="0">
              <a:latin typeface="+mj-lt"/>
            </a:endParaRPr>
          </a:p>
        </p:txBody>
      </p:sp>
      <p:cxnSp>
        <p:nvCxnSpPr>
          <p:cNvPr id="10" name="Straight Arrow Connector 9"/>
          <p:cNvCxnSpPr>
            <a:stCxn id="6" idx="3"/>
            <a:endCxn id="8" idx="1"/>
          </p:cNvCxnSpPr>
          <p:nvPr/>
        </p:nvCxnSpPr>
        <p:spPr>
          <a:xfrm>
            <a:off x="8245366" y="4001294"/>
            <a:ext cx="120868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&quot;No&quot; Symbol 2"/>
          <p:cNvSpPr/>
          <p:nvPr/>
        </p:nvSpPr>
        <p:spPr>
          <a:xfrm>
            <a:off x="8015452" y="3181486"/>
            <a:ext cx="1668517" cy="1639614"/>
          </a:xfrm>
          <a:prstGeom prst="noSmoking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72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Rarely changes</a:t>
            </a:r>
          </a:p>
          <a:p>
            <a:endParaRPr lang="en-US" dirty="0"/>
          </a:p>
          <a:p>
            <a:r>
              <a:rPr lang="en-US" dirty="0"/>
              <a:t>Serves many internal clients</a:t>
            </a:r>
          </a:p>
          <a:p>
            <a:endParaRPr lang="en-US" dirty="0"/>
          </a:p>
          <a:p>
            <a:r>
              <a:rPr lang="en-US" dirty="0"/>
              <a:t>Existing integration method</a:t>
            </a:r>
          </a:p>
          <a:p>
            <a:endParaRPr lang="en-US" dirty="0"/>
          </a:p>
          <a:p>
            <a:r>
              <a:rPr lang="en-US" dirty="0"/>
              <a:t>Consume files 1/day</a:t>
            </a:r>
          </a:p>
        </p:txBody>
      </p:sp>
      <p:sp>
        <p:nvSpPr>
          <p:cNvPr id="6" name="Rectangle 5"/>
          <p:cNvSpPr/>
          <p:nvPr/>
        </p:nvSpPr>
        <p:spPr>
          <a:xfrm>
            <a:off x="6495394" y="3488914"/>
            <a:ext cx="1749972" cy="10247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Search</a:t>
            </a:r>
          </a:p>
        </p:txBody>
      </p:sp>
      <p:sp>
        <p:nvSpPr>
          <p:cNvPr id="8" name="Rectangle 7"/>
          <p:cNvSpPr/>
          <p:nvPr/>
        </p:nvSpPr>
        <p:spPr>
          <a:xfrm>
            <a:off x="9454055" y="3488914"/>
            <a:ext cx="1749972" cy="10247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+mj-lt"/>
              </a:rPr>
              <a:t>Formats</a:t>
            </a:r>
            <a:endParaRPr lang="en-US" sz="2400" dirty="0">
              <a:latin typeface="+mj-lt"/>
            </a:endParaRPr>
          </a:p>
        </p:txBody>
      </p:sp>
      <p:sp>
        <p:nvSpPr>
          <p:cNvPr id="12" name="Can 11"/>
          <p:cNvSpPr/>
          <p:nvPr/>
        </p:nvSpPr>
        <p:spPr>
          <a:xfrm>
            <a:off x="7014291" y="4966200"/>
            <a:ext cx="712177" cy="886379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+mj-lt"/>
              </a:rPr>
              <a:t>DocDB</a:t>
            </a:r>
            <a:endParaRPr lang="en-US" sz="1400" dirty="0">
              <a:latin typeface="+mj-lt"/>
            </a:endParaRPr>
          </a:p>
        </p:txBody>
      </p:sp>
      <p:cxnSp>
        <p:nvCxnSpPr>
          <p:cNvPr id="13" name="Straight Arrow Connector 12"/>
          <p:cNvCxnSpPr>
            <a:stCxn id="6" idx="2"/>
            <a:endCxn id="12" idx="1"/>
          </p:cNvCxnSpPr>
          <p:nvPr/>
        </p:nvCxnSpPr>
        <p:spPr>
          <a:xfrm>
            <a:off x="7370380" y="4513673"/>
            <a:ext cx="0" cy="45252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339959" y="1690688"/>
            <a:ext cx="1014248" cy="9894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…</a:t>
            </a:r>
          </a:p>
          <a:p>
            <a:pPr algn="ctr"/>
            <a:r>
              <a:rPr lang="en-US" dirty="0">
                <a:latin typeface="+mj-lt"/>
              </a:rPr>
              <a:t>…</a:t>
            </a:r>
          </a:p>
          <a:p>
            <a:pPr algn="ctr"/>
            <a:r>
              <a:rPr lang="en-US" dirty="0">
                <a:latin typeface="+mj-lt"/>
              </a:rPr>
              <a:t>…</a:t>
            </a:r>
          </a:p>
        </p:txBody>
      </p:sp>
      <p:cxnSp>
        <p:nvCxnSpPr>
          <p:cNvPr id="7" name="Elbow Connector 6"/>
          <p:cNvCxnSpPr>
            <a:stCxn id="8" idx="0"/>
            <a:endCxn id="14" idx="3"/>
          </p:cNvCxnSpPr>
          <p:nvPr/>
        </p:nvCxnSpPr>
        <p:spPr>
          <a:xfrm rot="16200000" flipV="1">
            <a:off x="9189874" y="2349747"/>
            <a:ext cx="1303501" cy="974834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6" idx="0"/>
            <a:endCxn id="14" idx="1"/>
          </p:cNvCxnSpPr>
          <p:nvPr/>
        </p:nvCxnSpPr>
        <p:spPr>
          <a:xfrm rot="5400000" flipH="1" flipV="1">
            <a:off x="7203419" y="2352375"/>
            <a:ext cx="1303501" cy="969579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173" y="5242362"/>
            <a:ext cx="506412" cy="50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3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Changes frequently</a:t>
            </a:r>
          </a:p>
          <a:p>
            <a:endParaRPr lang="en-US" dirty="0"/>
          </a:p>
          <a:p>
            <a:r>
              <a:rPr lang="en-US" dirty="0"/>
              <a:t>Important to react quickly</a:t>
            </a:r>
          </a:p>
          <a:p>
            <a:endParaRPr lang="en-US" dirty="0"/>
          </a:p>
          <a:p>
            <a:r>
              <a:rPr lang="en-US" dirty="0"/>
              <a:t>Triggers inside DB</a:t>
            </a:r>
          </a:p>
          <a:p>
            <a:endParaRPr lang="en-US" dirty="0"/>
          </a:p>
          <a:p>
            <a:r>
              <a:rPr lang="en-US" dirty="0"/>
              <a:t>Messaging to update</a:t>
            </a:r>
          </a:p>
        </p:txBody>
      </p:sp>
      <p:sp>
        <p:nvSpPr>
          <p:cNvPr id="6" name="Rectangle 5"/>
          <p:cNvSpPr/>
          <p:nvPr/>
        </p:nvSpPr>
        <p:spPr>
          <a:xfrm>
            <a:off x="6495394" y="3488914"/>
            <a:ext cx="1749972" cy="10247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Search</a:t>
            </a:r>
          </a:p>
        </p:txBody>
      </p:sp>
      <p:sp>
        <p:nvSpPr>
          <p:cNvPr id="8" name="Rectangle 7"/>
          <p:cNvSpPr/>
          <p:nvPr/>
        </p:nvSpPr>
        <p:spPr>
          <a:xfrm>
            <a:off x="9454055" y="3488914"/>
            <a:ext cx="1749972" cy="10247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+mj-lt"/>
              </a:rPr>
              <a:t>Reviews</a:t>
            </a:r>
            <a:endParaRPr lang="en-US" sz="2400" dirty="0">
              <a:latin typeface="+mj-lt"/>
            </a:endParaRPr>
          </a:p>
        </p:txBody>
      </p:sp>
      <p:sp>
        <p:nvSpPr>
          <p:cNvPr id="12" name="Can 11"/>
          <p:cNvSpPr/>
          <p:nvPr/>
        </p:nvSpPr>
        <p:spPr>
          <a:xfrm>
            <a:off x="7014291" y="4966200"/>
            <a:ext cx="712177" cy="886379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cxnSp>
        <p:nvCxnSpPr>
          <p:cNvPr id="13" name="Straight Arrow Connector 12"/>
          <p:cNvCxnSpPr>
            <a:stCxn id="6" idx="2"/>
            <a:endCxn id="12" idx="1"/>
          </p:cNvCxnSpPr>
          <p:nvPr/>
        </p:nvCxnSpPr>
        <p:spPr>
          <a:xfrm>
            <a:off x="7370380" y="4513673"/>
            <a:ext cx="0" cy="45252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Can 10"/>
          <p:cNvSpPr/>
          <p:nvPr/>
        </p:nvSpPr>
        <p:spPr>
          <a:xfrm>
            <a:off x="9972952" y="4966199"/>
            <a:ext cx="712177" cy="886379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DB</a:t>
            </a:r>
          </a:p>
        </p:txBody>
      </p:sp>
      <p:cxnSp>
        <p:nvCxnSpPr>
          <p:cNvPr id="16" name="Straight Arrow Connector 15"/>
          <p:cNvCxnSpPr>
            <a:stCxn id="8" idx="2"/>
            <a:endCxn id="11" idx="1"/>
          </p:cNvCxnSpPr>
          <p:nvPr/>
        </p:nvCxnSpPr>
        <p:spPr>
          <a:xfrm>
            <a:off x="10329041" y="4513673"/>
            <a:ext cx="0" cy="45252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>
            <p:custDataLst>
              <p:tags r:id="rId1"/>
            </p:custDataLst>
          </p:nvPr>
        </p:nvGrpSpPr>
        <p:grpSpPr>
          <a:xfrm>
            <a:off x="8540637" y="4585199"/>
            <a:ext cx="618146" cy="381000"/>
            <a:chOff x="838200" y="3886200"/>
            <a:chExt cx="914400" cy="609600"/>
          </a:xfrm>
        </p:grpSpPr>
        <p:sp>
          <p:nvSpPr>
            <p:cNvPr id="18" name="Rectangle 17"/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9" name="Isosceles Triangle 18"/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0" name="Isosceles Triangle 19"/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cxnSp>
        <p:nvCxnSpPr>
          <p:cNvPr id="10" name="Elbow Connector 9"/>
          <p:cNvCxnSpPr>
            <a:stCxn id="11" idx="2"/>
            <a:endCxn id="19" idx="3"/>
          </p:cNvCxnSpPr>
          <p:nvPr/>
        </p:nvCxnSpPr>
        <p:spPr>
          <a:xfrm rot="10800000">
            <a:off x="8849710" y="4966199"/>
            <a:ext cx="1123242" cy="443190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20" idx="3"/>
            <a:endCxn id="6" idx="3"/>
          </p:cNvCxnSpPr>
          <p:nvPr/>
        </p:nvCxnSpPr>
        <p:spPr>
          <a:xfrm rot="16200000" flipV="1">
            <a:off x="8255586" y="3991075"/>
            <a:ext cx="583905" cy="604344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173" y="5242362"/>
            <a:ext cx="506412" cy="50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Takeaways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compose before it's necessary</a:t>
            </a:r>
          </a:p>
          <a:p>
            <a:endParaRPr lang="en-US" dirty="0"/>
          </a:p>
          <a:p>
            <a:r>
              <a:rPr lang="en-US" dirty="0" smtClean="0"/>
              <a:t>Choose the compositional model based on what's best for the user experience</a:t>
            </a:r>
          </a:p>
          <a:p>
            <a:endParaRPr lang="en-US" dirty="0"/>
          </a:p>
          <a:p>
            <a:r>
              <a:rPr lang="en-US" dirty="0" smtClean="0"/>
              <a:t>As always, the fallacies of distributed computing are called FALLACIES for a reason</a:t>
            </a:r>
          </a:p>
          <a:p>
            <a:endParaRPr lang="en-US" dirty="0"/>
          </a:p>
          <a:p>
            <a:r>
              <a:rPr lang="en-US" dirty="0" smtClean="0"/>
              <a:t>Front-end can become its own service boundary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6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70969"/>
            <a:ext cx="8691327" cy="2387600"/>
          </a:xfrm>
        </p:spPr>
        <p:txBody>
          <a:bodyPr anchor="t">
            <a:noAutofit/>
          </a:bodyPr>
          <a:lstStyle/>
          <a:p>
            <a:r>
              <a:rPr lang="en-US" sz="5400" dirty="0">
                <a:solidFill>
                  <a:prstClr val="black"/>
                </a:solidFill>
              </a:rPr>
              <a:t>Composite </a:t>
            </a:r>
            <a:r>
              <a:rPr lang="en-US" sz="5400" dirty="0" smtClean="0">
                <a:solidFill>
                  <a:prstClr val="black"/>
                </a:solidFill>
              </a:rPr>
              <a:t>UIs</a:t>
            </a:r>
            <a:r>
              <a:rPr lang="en-US" sz="5400" dirty="0">
                <a:solidFill>
                  <a:prstClr val="black"/>
                </a:solidFill>
              </a:rPr>
              <a:t>:</a:t>
            </a:r>
            <a:br>
              <a:rPr lang="en-US" sz="5400" dirty="0">
                <a:solidFill>
                  <a:prstClr val="black"/>
                </a:solidFill>
              </a:rPr>
            </a:br>
            <a:r>
              <a:rPr lang="en-US" sz="5400" dirty="0">
                <a:solidFill>
                  <a:prstClr val="black"/>
                </a:solidFill>
              </a:rPr>
              <a:t>The </a:t>
            </a:r>
            <a:r>
              <a:rPr lang="en-US" sz="5400" dirty="0" err="1">
                <a:solidFill>
                  <a:prstClr val="black"/>
                </a:solidFill>
              </a:rPr>
              <a:t>Microservices</a:t>
            </a:r>
            <a:r>
              <a:rPr lang="en-US" sz="5400" dirty="0">
                <a:solidFill>
                  <a:prstClr val="black"/>
                </a:solidFill>
              </a:rPr>
              <a:t> Last Mile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Jimmy </a:t>
            </a:r>
            <a:r>
              <a:rPr lang="en-US" dirty="0" err="1" smtClean="0"/>
              <a:t>Bogard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jbogard</a:t>
            </a:r>
            <a:endParaRPr lang="en-US" dirty="0" smtClean="0"/>
          </a:p>
          <a:p>
            <a:r>
              <a:rPr lang="en-US" dirty="0" smtClean="0"/>
              <a:t>github.com/</a:t>
            </a:r>
            <a:r>
              <a:rPr lang="en-US" dirty="0" err="1" smtClean="0"/>
              <a:t>jbogard</a:t>
            </a:r>
            <a:endParaRPr lang="en-US" dirty="0"/>
          </a:p>
          <a:p>
            <a:r>
              <a:rPr lang="en-US" dirty="0" err="1" smtClean="0"/>
              <a:t>jimmybogard.com</a:t>
            </a:r>
            <a:endParaRPr lang="en-US" dirty="0" smtClean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30" y="4632329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lostechies.com/wp-content/themes/lostechies/images/lostechies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433" y="5489579"/>
            <a:ext cx="6047539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73" y="4783848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storage.pardot.com/52582/22896/headspring_web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440" y="4685622"/>
            <a:ext cx="3183567" cy="5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6760" y="5405709"/>
            <a:ext cx="1052054" cy="1052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34052" y="5489579"/>
            <a:ext cx="916667" cy="916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461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Ideal World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7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yqJJ7TVybia62ONwysKa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YDDVOyZSvYcPCgmo8HGX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LoIctk0mYSUZbbRn9ct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YDDVOyZSvYcPCgmo8HGX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LoIctk0mYSUZbbRn9ct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2g6hiBlR8M1kYgL5BzrFd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15962</TotalTime>
  <Words>727</Words>
  <Application>Microsoft Macintosh PowerPoint</Application>
  <PresentationFormat>Widescreen</PresentationFormat>
  <Paragraphs>364</Paragraphs>
  <Slides>85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1" baseType="lpstr">
      <vt:lpstr>Calibri</vt:lpstr>
      <vt:lpstr>Consolas</vt:lpstr>
      <vt:lpstr>Mangal</vt:lpstr>
      <vt:lpstr>Verdana</vt:lpstr>
      <vt:lpstr>Arial</vt:lpstr>
      <vt:lpstr>Office Theme</vt:lpstr>
      <vt:lpstr>Composite UIs: The Microservices Last Mile</vt:lpstr>
      <vt:lpstr>A Brief Microservices Interlude</vt:lpstr>
      <vt:lpstr>Microservices is not a technology or stack</vt:lpstr>
      <vt:lpstr>Whoever says so is trying to sell you something</vt:lpstr>
      <vt:lpstr>What is a microservice? (depends who you ask)</vt:lpstr>
      <vt:lpstr>Building Microservices book</vt:lpstr>
      <vt:lpstr>The smallest, focused autonomous boundary</vt:lpstr>
      <vt:lpstr>What is autonomy?</vt:lpstr>
      <vt:lpstr>Ideal World</vt:lpstr>
      <vt:lpstr>PowerPoint Presentation</vt:lpstr>
      <vt:lpstr>PowerPoint Presentation</vt:lpstr>
      <vt:lpstr>PowerPoint Presentation</vt:lpstr>
      <vt:lpstr>Autonomy is "easy" for backend services</vt:lpstr>
      <vt:lpstr>Service boundaries can follow Conway's law</vt:lpstr>
      <vt:lpstr>PowerPoint Presentation</vt:lpstr>
      <vt:lpstr>Communication styles and constraints remain the same</vt:lpstr>
      <vt:lpstr>Latency has shrunk (but is not zero)</vt:lpstr>
      <vt:lpstr>As long as we don’t make silly choices, it should "just work"</vt:lpstr>
      <vt:lpstr>But Jimmy aren't we supposed to talk about Composite UIs????</vt:lpstr>
      <vt:lpstr>Composite UI circa 1900</vt:lpstr>
      <vt:lpstr>PowerPoint Presentation</vt:lpstr>
      <vt:lpstr>PowerPoint Presentation</vt:lpstr>
      <vt:lpstr>The fundamental compositional challenges remain the same</vt:lpstr>
      <vt:lpstr>The "last mile" problem</vt:lpstr>
      <vt:lpstr>The "last mile" is the most important part!</vt:lpstr>
      <vt:lpstr>PowerPoint Presentation</vt:lpstr>
      <vt:lpstr>PowerPoint Presentation</vt:lpstr>
      <vt:lpstr>Option zero: don’t compose</vt:lpstr>
      <vt:lpstr>PowerPoint Presentation</vt:lpstr>
      <vt:lpstr>PowerPoint Presentation</vt:lpstr>
      <vt:lpstr>PowerPoint Presentation</vt:lpstr>
      <vt:lpstr>It's hard to fake a composite UI with disparate apps</vt:lpstr>
      <vt:lpstr>Where do we compose?</vt:lpstr>
      <vt:lpstr>PowerPoint Presentation</vt:lpstr>
      <vt:lpstr>PowerPoint Presentation</vt:lpstr>
      <vt:lpstr>PowerPoint Presentation</vt:lpstr>
      <vt:lpstr>Choose your framework!</vt:lpstr>
      <vt:lpstr>webpack components</vt:lpstr>
      <vt:lpstr>webpack components</vt:lpstr>
      <vt:lpstr>Backing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Avoid cross-component chatter</vt:lpstr>
      <vt:lpstr>PowerPoint Presentation</vt:lpstr>
      <vt:lpstr>Story server-side is…a little messier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ASP.NET Core: View components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Data Duplication Monster!!!</vt:lpstr>
      <vt:lpstr>"Immutability changes everything" – Pat Helland</vt:lpstr>
      <vt:lpstr>Data ownership</vt:lpstr>
      <vt:lpstr>store.com Search</vt:lpstr>
      <vt:lpstr>store.com Search</vt:lpstr>
      <vt:lpstr>Catalog</vt:lpstr>
      <vt:lpstr>Images</vt:lpstr>
      <vt:lpstr>Formats</vt:lpstr>
      <vt:lpstr>Reviews</vt:lpstr>
      <vt:lpstr>Key Takeaways</vt:lpstr>
      <vt:lpstr>Composite UIs: The Microservices Last Mile</vt:lpstr>
    </vt:vector>
  </TitlesOfParts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World Polyglot Persistence</dc:title>
  <dc:creator>Jimmy Bogard</dc:creator>
  <cp:lastModifiedBy>James Bogard</cp:lastModifiedBy>
  <cp:revision>103</cp:revision>
  <dcterms:created xsi:type="dcterms:W3CDTF">2012-11-28T22:04:34Z</dcterms:created>
  <dcterms:modified xsi:type="dcterms:W3CDTF">2017-06-16T14:28:21Z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DocumentId">
    <vt:lpwstr>1BRYX5b7CSZzNoyeOGnTrx5phwLaY4L7Zlf4dR6BDcn4</vt:lpwstr>
  </property>
  <property fmtid="{D5CDD505-2E9C-101B-9397-08002B2CF9AE}" pid="3" name="Google.Documents.RevisionId">
    <vt:lpwstr>15613190130769348883</vt:lpwstr>
  </property>
  <property fmtid="{D5CDD505-2E9C-101B-9397-08002B2CF9AE}" pid="4" name="Google.Documents.PluginVersion">
    <vt:lpwstr>2.0.2662.553</vt:lpwstr>
  </property>
  <property fmtid="{D5CDD505-2E9C-101B-9397-08002B2CF9AE}" pid="5" name="Google.Documents.MergeIncapabilityFlags">
    <vt:i4>0</vt:i4>
  </property>
  <property fmtid="{D5CDD505-2E9C-101B-9397-08002B2CF9AE}" pid="6" name="Google.Documents.Tracking">
    <vt:lpwstr>true</vt:lpwstr>
  </property>
</Properties>
</file>